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_rels/presentation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3.xml" ContentType="application/vnd.openxmlformats-officedocument.presentationml.slid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3.xml" ContentType="application/vnd.openxmlformats-officedocument.theme+xml"/>
  <Override PartName="/ppt/theme/theme4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1.xml" ContentType="application/vnd.openxmlformats-officedocument.theme+xml"/>
  <Override PartName="/ppt/theme/theme8.xml" ContentType="application/vnd.openxmlformats-officedocument.theme+xml"/>
  <Override PartName="/ppt/theme/theme1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7.xml" ContentType="application/vnd.openxmlformats-officedocument.theme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_rels/slideMaster7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1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presProps.xml" ContentType="application/vnd.openxmlformats-officedocument.presentationml.presProps+xml"/>
  <Override PartName="/ppt/media/hdphoto1.wdp" ContentType="image/vnd.ms-photo"/>
  <Override PartName="/ppt/media/image16.jpeg" ContentType="image/jpeg"/>
  <Override PartName="/ppt/media/image18.jpeg" ContentType="image/jpeg"/>
  <Override PartName="/ppt/media/image15.png" ContentType="image/png"/>
  <Override PartName="/ppt/media/image9.png" ContentType="image/png"/>
  <Override PartName="/ppt/media/image14.png" ContentType="image/png"/>
  <Override PartName="/ppt/media/image12.png" ContentType="image/png"/>
  <Override PartName="/ppt/media/image6.png" ContentType="image/png"/>
  <Override PartName="/ppt/media/image17.png" ContentType="image/png"/>
  <Override PartName="/ppt/media/image5.png" ContentType="image/png"/>
  <Override PartName="/ppt/media/image11.png" ContentType="image/png"/>
  <Override PartName="/ppt/media/image4.png" ContentType="image/png"/>
  <Override PartName="/ppt/media/image10.png" ContentType="image/png"/>
  <Override PartName="/ppt/media/image3.png" ContentType="image/png"/>
  <Override PartName="/ppt/media/image1.png" ContentType="image/png"/>
  <Override PartName="/ppt/media/image2.png" ContentType="image/png"/>
  <Override PartName="/ppt/media/image7.png" ContentType="image/png"/>
  <Override PartName="/ppt/media/image13.png" ContentType="image/png"/>
  <Override PartName="/ppt/media/image8.png" ContentType="image/png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notesMaster" Target="notesMasters/notesMaster1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32337FC-4E0C-4E86-9D89-5109FF9133E8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ldImg"/>
          </p:nvPr>
        </p:nvSpPr>
        <p:spPr>
          <a:xfrm>
            <a:off x="-1166760" y="0"/>
            <a:ext cx="5333400" cy="2999520"/>
          </a:xfrm>
          <a:prstGeom prst="rect">
            <a:avLst/>
          </a:prstGeom>
          <a:ln w="0">
            <a:noFill/>
          </a:ln>
        </p:spPr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99160" cy="299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sldNum" idx="37"/>
          </p:nvPr>
        </p:nvSpPr>
        <p:spPr>
          <a:xfrm>
            <a:off x="0" y="0"/>
            <a:ext cx="2999160" cy="299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8D58A8D-C5DE-4619-8CE3-407C01BF95FB}" type="slidenum">
              <a:rPr b="0" lang="en-US" sz="1800" spc="-1" strike="noStrike">
                <a:solidFill>
                  <a:schemeClr val="dk1"/>
                </a:solidFill>
                <a:latin typeface="Arial"/>
                <a:ea typeface="Arial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ldImg"/>
          </p:nvPr>
        </p:nvSpPr>
        <p:spPr>
          <a:xfrm>
            <a:off x="-1166760" y="0"/>
            <a:ext cx="5333400" cy="2999520"/>
          </a:xfrm>
          <a:prstGeom prst="rect">
            <a:avLst/>
          </a:prstGeom>
          <a:ln w="0">
            <a:noFill/>
          </a:ln>
        </p:spPr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99160" cy="299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sldNum" idx="38"/>
          </p:nvPr>
        </p:nvSpPr>
        <p:spPr>
          <a:xfrm>
            <a:off x="0" y="0"/>
            <a:ext cx="2999160" cy="299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8170139-DDC7-49F5-A60C-B5BF06ABC760}" type="slidenum">
              <a:rPr b="0" lang="en-US" sz="1800" spc="-1" strike="noStrike">
                <a:solidFill>
                  <a:schemeClr val="dk1"/>
                </a:solidFill>
                <a:latin typeface="Arial"/>
                <a:ea typeface="Arial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sldNum" idx="3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Aptos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2DEA280-E5D6-4B4C-BC4A-A5E114312C73}" type="slidenum">
              <a:rPr b="0" lang="en-US" sz="1800" spc="-1" strike="noStrike">
                <a:solidFill>
                  <a:srgbClr val="000000"/>
                </a:solidFill>
                <a:latin typeface="Aptos"/>
                <a:ea typeface="+mn-ea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sldNum" idx="40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DA60069-9BC9-4179-B155-9548A171AC94}" type="slidenum"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7448D46-DF9F-4FE2-BD8A-8B49E495A4E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BFC6E19F-D27F-4978-BED8-2A8F6695ED3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5F0D7928-B1AF-4201-9291-36368CA5FA9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1F7384E0-0017-4534-9E65-16E4435D9B1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9CBFBF8-6C7E-442B-984F-185B04A3C6C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65DF0A4-96EC-4A32-92F3-AA1F71B7994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291B847-E5FA-4B6A-8139-FBEBEB97C12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842DE042-05EF-4872-BED5-58493A6F070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AAA09B66-305A-442B-917A-646D2CF9410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458BF460-0A73-454E-8D5E-F8CC0246C79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D69E2B53-EA6F-4A73-8F82-9FAE025589B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CCEB6BB-7D78-4485-8092-7019DF4638C0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97A963E-5AA4-4BD4-AE6F-92023A1F5F15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EEEC180-3C87-41F0-A1D1-2A386F24CAD6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E373519-AC5C-4A2E-88F0-D71D389E5ADC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80F5DFA-D0AC-401B-9CA2-281325A3EF10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523CB8B-4B09-4A5C-8D6C-F03D8F2332B8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4C745D3-802D-49D0-B6D3-ED75147E23F5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C21750D-C38C-4455-82D5-0DE9A9BBB08D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3C3943A-48AE-40AE-B3AB-4A45DDFF54D0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DC09F49-7C60-47B1-813E-922A9C9766EF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C378402-4789-4008-B40D-047C90873441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hdphoto1.wdp"/><Relationship Id="rId9" Type="http://schemas.openxmlformats.org/officeDocument/2006/relationships/slideLayout" Target="../slideLayouts/slideLayout4.xml"/><Relationship Id="rId10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2.png"/><Relationship Id="rId8" Type="http://schemas.openxmlformats.org/officeDocument/2006/relationships/image" Target="../media/image12.png"/><Relationship Id="rId9" Type="http://schemas.openxmlformats.org/officeDocument/2006/relationships/image" Target="../media/image14.png"/><Relationship Id="rId10" Type="http://schemas.openxmlformats.org/officeDocument/2006/relationships/slideLayout" Target="../slideLayouts/slideLayout4.xml"/><Relationship Id="rId11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15.png"/><Relationship Id="rId3" Type="http://schemas.openxmlformats.org/officeDocument/2006/relationships/image" Target="../media/image16.jpe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2.png"/><Relationship Id="rId8" Type="http://schemas.openxmlformats.org/officeDocument/2006/relationships/image" Target="../media/image12.png"/><Relationship Id="rId9" Type="http://schemas.openxmlformats.org/officeDocument/2006/relationships/slideLayout" Target="../slideLayouts/slideLayout4.xml"/><Relationship Id="rId10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17.png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8.jpeg"/><Relationship Id="rId6" Type="http://schemas.openxmlformats.org/officeDocument/2006/relationships/image" Target="../media/image12.png"/><Relationship Id="rId7" Type="http://schemas.openxmlformats.org/officeDocument/2006/relationships/image" Target="../media/image12.png"/><Relationship Id="rId8" Type="http://schemas.openxmlformats.org/officeDocument/2006/relationships/slideLayout" Target="../slideLayouts/slideLayout4.xml"/><Relationship Id="rId9" Type="http://schemas.openxmlformats.org/officeDocument/2006/relationships/notesSlide" Target="../notesSlides/notesSlide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12;p1" descr=""/>
          <p:cNvPicPr/>
          <p:nvPr/>
        </p:nvPicPr>
        <p:blipFill>
          <a:blip r:embed="rId1"/>
          <a:srcRect l="6789" t="8298" r="2831" b="1014"/>
          <a:stretch/>
        </p:blipFill>
        <p:spPr>
          <a:xfrm>
            <a:off x="7809840" y="0"/>
            <a:ext cx="4406400" cy="6857280"/>
          </a:xfrm>
          <a:prstGeom prst="rect">
            <a:avLst/>
          </a:prstGeom>
          <a:ln w="0">
            <a:noFill/>
          </a:ln>
        </p:spPr>
      </p:pic>
      <p:pic>
        <p:nvPicPr>
          <p:cNvPr id="57" name="Google Shape;13;p1" descr=""/>
          <p:cNvPicPr/>
          <p:nvPr/>
        </p:nvPicPr>
        <p:blipFill>
          <a:blip r:embed="rId2"/>
          <a:stretch/>
        </p:blipFill>
        <p:spPr>
          <a:xfrm>
            <a:off x="0" y="1767600"/>
            <a:ext cx="6878880" cy="3789360"/>
          </a:xfrm>
          <a:prstGeom prst="rect">
            <a:avLst/>
          </a:prstGeom>
          <a:ln w="0">
            <a:noFill/>
          </a:ln>
        </p:spPr>
      </p:pic>
      <p:sp>
        <p:nvSpPr>
          <p:cNvPr id="58" name="Google Shape;14;p1"/>
          <p:cNvSpPr/>
          <p:nvPr/>
        </p:nvSpPr>
        <p:spPr>
          <a:xfrm rot="21599400">
            <a:off x="317880" y="2754000"/>
            <a:ext cx="597456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93000"/>
              </a:lnSpc>
            </a:pPr>
            <a:r>
              <a:rPr b="1" lang="en-US" sz="4800" spc="-1" strike="noStrike">
                <a:solidFill>
                  <a:schemeClr val="lt1"/>
                </a:solidFill>
                <a:latin typeface="Arial"/>
                <a:ea typeface="Arial"/>
              </a:rPr>
              <a:t>Российское вино: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Google Shape;15;p1"/>
          <p:cNvSpPr/>
          <p:nvPr/>
        </p:nvSpPr>
        <p:spPr>
          <a:xfrm rot="21599400">
            <a:off x="317880" y="3334680"/>
            <a:ext cx="5193000" cy="119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US" sz="3200" spc="-1" strike="noStrike">
                <a:solidFill>
                  <a:schemeClr val="lt1"/>
                </a:solidFill>
                <a:latin typeface="Arial"/>
                <a:ea typeface="Arial"/>
              </a:rPr>
              <a:t>образовательный интенсив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Google Shape;16;p1" descr=""/>
          <p:cNvPicPr/>
          <p:nvPr/>
        </p:nvPicPr>
        <p:blipFill>
          <a:blip r:embed="rId3"/>
          <a:stretch/>
        </p:blipFill>
        <p:spPr>
          <a:xfrm>
            <a:off x="317520" y="383760"/>
            <a:ext cx="2289960" cy="758520"/>
          </a:xfrm>
          <a:prstGeom prst="rect">
            <a:avLst/>
          </a:prstGeom>
          <a:ln w="0">
            <a:noFill/>
          </a:ln>
        </p:spPr>
      </p:pic>
      <p:pic>
        <p:nvPicPr>
          <p:cNvPr id="61" name="Google Shape;17;p1" descr=""/>
          <p:cNvPicPr/>
          <p:nvPr/>
        </p:nvPicPr>
        <p:blipFill>
          <a:blip r:embed="rId4"/>
          <a:stretch/>
        </p:blipFill>
        <p:spPr>
          <a:xfrm>
            <a:off x="5311440" y="289080"/>
            <a:ext cx="1000440" cy="993600"/>
          </a:xfrm>
          <a:prstGeom prst="rect">
            <a:avLst/>
          </a:prstGeom>
          <a:ln w="0">
            <a:noFill/>
          </a:ln>
        </p:spPr>
      </p:pic>
      <p:pic>
        <p:nvPicPr>
          <p:cNvPr id="62" name="Google Shape;18;p1" descr=""/>
          <p:cNvPicPr/>
          <p:nvPr/>
        </p:nvPicPr>
        <p:blipFill>
          <a:blip r:embed="rId5"/>
          <a:stretch/>
        </p:blipFill>
        <p:spPr>
          <a:xfrm>
            <a:off x="3201120" y="383760"/>
            <a:ext cx="1495800" cy="758520"/>
          </a:xfrm>
          <a:prstGeom prst="rect">
            <a:avLst/>
          </a:prstGeom>
          <a:ln w="0">
            <a:noFill/>
          </a:ln>
        </p:spPr>
      </p:pic>
      <p:sp>
        <p:nvSpPr>
          <p:cNvPr id="63" name="Google Shape;19;p1"/>
          <p:cNvSpPr/>
          <p:nvPr/>
        </p:nvSpPr>
        <p:spPr>
          <a:xfrm rot="21599400">
            <a:off x="317520" y="4472280"/>
            <a:ext cx="617868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87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Arial"/>
                <a:ea typeface="Arial"/>
              </a:rPr>
              <a:t>23-24 октября </a:t>
            </a:r>
            <a:r>
              <a:rPr b="1" lang="en-US" sz="2400" spc="-1" strike="noStrike">
                <a:solidFill>
                  <a:schemeClr val="lt1"/>
                </a:solidFill>
                <a:latin typeface="Arial"/>
                <a:ea typeface="Arial"/>
              </a:rPr>
              <a:t>2025</a:t>
            </a:r>
            <a:r>
              <a:rPr b="1" lang="ru-RU" sz="2400" spc="-1" strike="noStrike">
                <a:solidFill>
                  <a:schemeClr val="lt1"/>
                </a:solidFill>
                <a:latin typeface="Arial"/>
                <a:ea typeface="Arial"/>
              </a:rPr>
              <a:t>, Кемерово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" name="Google Shape;20;p1" descr=""/>
          <p:cNvPicPr/>
          <p:nvPr/>
        </p:nvPicPr>
        <p:blipFill>
          <a:blip r:embed="rId6"/>
          <a:stretch/>
        </p:blipFill>
        <p:spPr>
          <a:xfrm>
            <a:off x="7279200" y="383760"/>
            <a:ext cx="4096440" cy="6026400"/>
          </a:xfrm>
          <a:prstGeom prst="rect">
            <a:avLst/>
          </a:prstGeom>
          <a:ln w="0">
            <a:noFill/>
          </a:ln>
        </p:spPr>
      </p:pic>
      <p:pic>
        <p:nvPicPr>
          <p:cNvPr id="65" name="Рисунок 10" descr="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96920" y="5741640"/>
            <a:ext cx="6654240" cy="981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26;p2" descr="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pic>
        <p:nvPicPr>
          <p:cNvPr id="67" name="Google Shape;27;p2" descr=""/>
          <p:cNvPicPr/>
          <p:nvPr/>
        </p:nvPicPr>
        <p:blipFill>
          <a:blip r:embed="rId2"/>
          <a:stretch/>
        </p:blipFill>
        <p:spPr>
          <a:xfrm>
            <a:off x="283680" y="-8640"/>
            <a:ext cx="12000960" cy="6874920"/>
          </a:xfrm>
          <a:prstGeom prst="rect">
            <a:avLst/>
          </a:prstGeom>
          <a:ln w="0">
            <a:noFill/>
          </a:ln>
        </p:spPr>
      </p:pic>
      <p:pic>
        <p:nvPicPr>
          <p:cNvPr id="68" name="Google Shape;28;p2" descr="preencoded.png"/>
          <p:cNvPicPr/>
          <p:nvPr/>
        </p:nvPicPr>
        <p:blipFill>
          <a:blip r:embed="rId3"/>
          <a:stretch/>
        </p:blipFill>
        <p:spPr>
          <a:xfrm>
            <a:off x="9678600" y="7408440"/>
            <a:ext cx="2514240" cy="1466640"/>
          </a:xfrm>
          <a:prstGeom prst="rect">
            <a:avLst/>
          </a:prstGeom>
          <a:ln w="0">
            <a:noFill/>
          </a:ln>
        </p:spPr>
      </p:pic>
      <p:sp>
        <p:nvSpPr>
          <p:cNvPr id="69" name="Google Shape;31;p2"/>
          <p:cNvSpPr/>
          <p:nvPr/>
        </p:nvSpPr>
        <p:spPr>
          <a:xfrm rot="21599400">
            <a:off x="2534040" y="371880"/>
            <a:ext cx="8795520" cy="81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ru-RU" sz="2400" spc="-1" strike="noStrike">
                <a:solidFill>
                  <a:srgbClr val="80011f"/>
                </a:solidFill>
                <a:latin typeface="Arial"/>
                <a:ea typeface="Arial"/>
              </a:rPr>
              <a:t>Модуль 1. </a:t>
            </a:r>
            <a:r>
              <a:rPr b="1" lang="en-US" sz="2400" spc="-1" strike="noStrike">
                <a:solidFill>
                  <a:srgbClr val="80011f"/>
                </a:solidFill>
                <a:latin typeface="Arial"/>
                <a:ea typeface="Arial"/>
              </a:rPr>
              <a:t>Современное состояние виноградарства и виноделия России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Google Shape;32;p2"/>
          <p:cNvSpPr/>
          <p:nvPr/>
        </p:nvSpPr>
        <p:spPr>
          <a:xfrm rot="21599400">
            <a:off x="3377520" y="1854360"/>
            <a:ext cx="528480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86000"/>
              </a:lnSpc>
            </a:pPr>
            <a:r>
              <a:rPr b="1" lang="en-US" sz="2130" spc="-1" strike="noStrike">
                <a:solidFill>
                  <a:srgbClr val="80011f"/>
                </a:solidFill>
                <a:latin typeface="Arial"/>
                <a:ea typeface="Arial"/>
              </a:rPr>
              <a:t>Роль в экономике и культуре страны</a:t>
            </a:r>
            <a:endParaRPr b="0" lang="ru-RU" sz="21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Google Shape;36;p2"/>
          <p:cNvSpPr/>
          <p:nvPr/>
        </p:nvSpPr>
        <p:spPr>
          <a:xfrm rot="21599400">
            <a:off x="3383280" y="4228560"/>
            <a:ext cx="610668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86000"/>
              </a:lnSpc>
            </a:pPr>
            <a:r>
              <a:rPr b="1" lang="en-US" sz="2130" spc="-1" strike="noStrike">
                <a:solidFill>
                  <a:srgbClr val="80011f"/>
                </a:solidFill>
                <a:latin typeface="Arial"/>
                <a:ea typeface="Arial"/>
              </a:rPr>
              <a:t>Виноградарство России. </a:t>
            </a:r>
            <a:endParaRPr b="0" lang="ru-RU" sz="213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86000"/>
              </a:lnSpc>
            </a:pPr>
            <a:r>
              <a:rPr b="1" lang="en-US" sz="2130" spc="-1" strike="noStrike">
                <a:solidFill>
                  <a:srgbClr val="80011f"/>
                </a:solidFill>
                <a:latin typeface="Arial"/>
                <a:ea typeface="Arial"/>
              </a:rPr>
              <a:t>Сортовое разнообразие</a:t>
            </a:r>
            <a:endParaRPr b="0" lang="ru-RU" sz="21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Google Shape;37;p2"/>
          <p:cNvSpPr/>
          <p:nvPr/>
        </p:nvSpPr>
        <p:spPr>
          <a:xfrm rot="21599400">
            <a:off x="3377520" y="5475960"/>
            <a:ext cx="581544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86000"/>
              </a:lnSpc>
            </a:pPr>
            <a:r>
              <a:rPr b="1" lang="en-US" sz="2130" spc="-1" strike="noStrike">
                <a:solidFill>
                  <a:srgbClr val="80011f"/>
                </a:solidFill>
                <a:latin typeface="Arial"/>
                <a:ea typeface="Arial"/>
              </a:rPr>
              <a:t>Классификация вин России. </a:t>
            </a:r>
            <a:endParaRPr b="0" lang="ru-RU" sz="213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86000"/>
              </a:lnSpc>
            </a:pPr>
            <a:r>
              <a:rPr b="1" lang="en-US" sz="2130" spc="-1" strike="noStrike">
                <a:solidFill>
                  <a:srgbClr val="80011f"/>
                </a:solidFill>
                <a:latin typeface="Arial"/>
                <a:ea typeface="Arial"/>
              </a:rPr>
              <a:t>Современные технологии производства</a:t>
            </a:r>
            <a:endParaRPr b="0" lang="ru-RU" sz="21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Google Shape;38;p2"/>
          <p:cNvSpPr/>
          <p:nvPr/>
        </p:nvSpPr>
        <p:spPr>
          <a:xfrm rot="21599400">
            <a:off x="2534040" y="1290960"/>
            <a:ext cx="4893840" cy="45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93000"/>
              </a:lnSpc>
            </a:pPr>
            <a:r>
              <a:rPr b="1" lang="ru-RU" sz="2130" spc="-1" strike="noStrike">
                <a:solidFill>
                  <a:srgbClr val="80011f"/>
                </a:solidFill>
                <a:latin typeface="Arial"/>
                <a:ea typeface="Arial"/>
              </a:rPr>
              <a:t>23 октября 2025 г. (четверг)</a:t>
            </a:r>
            <a:endParaRPr b="0" lang="ru-RU" sz="21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Google Shape;39;p2"/>
          <p:cNvSpPr/>
          <p:nvPr/>
        </p:nvSpPr>
        <p:spPr>
          <a:xfrm rot="21599400">
            <a:off x="2494800" y="1821240"/>
            <a:ext cx="1002240" cy="74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ru-RU" sz="2000" spc="-1" strike="noStrike">
                <a:solidFill>
                  <a:srgbClr val="80011f"/>
                </a:solidFill>
                <a:latin typeface="Calibri"/>
              </a:rPr>
              <a:t>10:00-10.45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" name="Google Shape;43;p2" descr="preencoded.png"/>
          <p:cNvPicPr/>
          <p:nvPr/>
        </p:nvPicPr>
        <p:blipFill>
          <a:blip r:embed="rId4"/>
          <a:stretch/>
        </p:blipFill>
        <p:spPr>
          <a:xfrm>
            <a:off x="317520" y="388800"/>
            <a:ext cx="1698480" cy="560880"/>
          </a:xfrm>
          <a:prstGeom prst="rect">
            <a:avLst/>
          </a:prstGeom>
          <a:ln w="0">
            <a:noFill/>
          </a:ln>
        </p:spPr>
      </p:pic>
      <p:pic>
        <p:nvPicPr>
          <p:cNvPr id="76" name="Google Shape;44;p2" descr="preencoded.png"/>
          <p:cNvPicPr/>
          <p:nvPr/>
        </p:nvPicPr>
        <p:blipFill>
          <a:blip r:embed="rId5"/>
          <a:stretch/>
        </p:blipFill>
        <p:spPr>
          <a:xfrm>
            <a:off x="2860920" y="3596400"/>
            <a:ext cx="50400" cy="507240"/>
          </a:xfrm>
          <a:prstGeom prst="rect">
            <a:avLst/>
          </a:prstGeom>
          <a:ln w="0">
            <a:noFill/>
          </a:ln>
        </p:spPr>
      </p:pic>
      <p:pic>
        <p:nvPicPr>
          <p:cNvPr id="77" name="Google Shape;45;p2" descr=""/>
          <p:cNvPicPr/>
          <p:nvPr/>
        </p:nvPicPr>
        <p:blipFill>
          <a:blip r:embed="rId6"/>
          <a:srcRect l="0" t="0" r="1185" b="0"/>
          <a:stretch/>
        </p:blipFill>
        <p:spPr>
          <a:xfrm>
            <a:off x="9742320" y="4430880"/>
            <a:ext cx="2491200" cy="1466640"/>
          </a:xfrm>
          <a:prstGeom prst="rect">
            <a:avLst/>
          </a:prstGeom>
          <a:ln w="0">
            <a:noFill/>
          </a:ln>
        </p:spPr>
      </p:pic>
      <p:sp>
        <p:nvSpPr>
          <p:cNvPr id="78" name="Google Shape;46;p2"/>
          <p:cNvSpPr/>
          <p:nvPr/>
        </p:nvSpPr>
        <p:spPr>
          <a:xfrm rot="21599400">
            <a:off x="335160" y="3513960"/>
            <a:ext cx="1313640" cy="25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en-US" sz="2000" spc="-1" strike="noStrike">
                <a:solidFill>
                  <a:schemeClr val="lt1"/>
                </a:solidFill>
                <a:latin typeface="Arial"/>
                <a:ea typeface="Arial"/>
              </a:rPr>
              <a:t>Модуль 2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Google Shape;47;p2"/>
          <p:cNvSpPr/>
          <p:nvPr/>
        </p:nvSpPr>
        <p:spPr>
          <a:xfrm rot="21599400">
            <a:off x="335160" y="2219040"/>
            <a:ext cx="1850400" cy="41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en-US" sz="1200" spc="-1" strike="noStrike">
                <a:solidFill>
                  <a:srgbClr val="80011f"/>
                </a:solidFill>
                <a:latin typeface="Arial"/>
                <a:ea typeface="Arial"/>
              </a:rPr>
              <a:t>Современное состояние виноградарства                             и виноделия России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Google Shape;48;p2"/>
          <p:cNvSpPr/>
          <p:nvPr/>
        </p:nvSpPr>
        <p:spPr>
          <a:xfrm rot="21599400">
            <a:off x="334800" y="1908720"/>
            <a:ext cx="19756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ru-RU" sz="2000" spc="-1" strike="noStrike">
                <a:solidFill>
                  <a:srgbClr val="80011f"/>
                </a:solidFill>
                <a:latin typeface="Arial"/>
                <a:ea typeface="Arial"/>
              </a:rPr>
              <a:t>Модуль 1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Google Shape;49;p2"/>
          <p:cNvSpPr/>
          <p:nvPr/>
        </p:nvSpPr>
        <p:spPr>
          <a:xfrm rot="21599400">
            <a:off x="335160" y="3837600"/>
            <a:ext cx="1586880" cy="27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en-US" sz="1200" spc="-1" strike="noStrike">
                <a:solidFill>
                  <a:schemeClr val="lt1"/>
                </a:solidFill>
                <a:latin typeface="Arial"/>
                <a:ea typeface="Arial"/>
              </a:rPr>
              <a:t>Винодельческие </a:t>
            </a:r>
            <a:r>
              <a:rPr b="1" lang="ru-RU" sz="1200" spc="-1" strike="noStrike">
                <a:solidFill>
                  <a:schemeClr val="lt1"/>
                </a:solidFill>
                <a:latin typeface="Arial"/>
                <a:ea typeface="Arial"/>
              </a:rPr>
              <a:t>зоны</a:t>
            </a:r>
            <a:r>
              <a:rPr b="1" lang="en-US" sz="1200" spc="-1" strike="noStrike">
                <a:solidFill>
                  <a:schemeClr val="lt1"/>
                </a:solidFill>
                <a:latin typeface="Arial"/>
                <a:ea typeface="Arial"/>
              </a:rPr>
              <a:t> России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Google Shape;50;p2"/>
          <p:cNvSpPr/>
          <p:nvPr/>
        </p:nvSpPr>
        <p:spPr>
          <a:xfrm rot="21599400">
            <a:off x="334800" y="4749480"/>
            <a:ext cx="1313640" cy="25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en-US" sz="2000" spc="-1" strike="noStrike">
                <a:solidFill>
                  <a:schemeClr val="lt1"/>
                </a:solidFill>
                <a:latin typeface="Arial"/>
                <a:ea typeface="Arial"/>
              </a:rPr>
              <a:t>Модуль 3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Google Shape;51;p2"/>
          <p:cNvSpPr/>
          <p:nvPr/>
        </p:nvSpPr>
        <p:spPr>
          <a:xfrm rot="21599400">
            <a:off x="335160" y="5073120"/>
            <a:ext cx="1654560" cy="27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en-US" sz="1200" spc="-1" strike="noStrike">
                <a:solidFill>
                  <a:schemeClr val="lt1"/>
                </a:solidFill>
                <a:latin typeface="Arial"/>
                <a:ea typeface="Arial"/>
              </a:rPr>
              <a:t>Продажа российского вина: особенности                  и стратегии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4" name="Google Shape;53;p2" descr="preencoded.png"/>
          <p:cNvPicPr/>
          <p:nvPr/>
        </p:nvPicPr>
        <p:blipFill>
          <a:blip r:embed="rId7"/>
          <a:stretch/>
        </p:blipFill>
        <p:spPr>
          <a:xfrm>
            <a:off x="2860920" y="4824360"/>
            <a:ext cx="50400" cy="507240"/>
          </a:xfrm>
          <a:prstGeom prst="rect">
            <a:avLst/>
          </a:prstGeom>
          <a:ln w="0">
            <a:noFill/>
          </a:ln>
        </p:spPr>
      </p:pic>
      <p:pic>
        <p:nvPicPr>
          <p:cNvPr id="85" name="Google Shape;55;p2" descr="preencoded.png"/>
          <p:cNvPicPr/>
          <p:nvPr/>
        </p:nvPicPr>
        <p:blipFill>
          <a:blip r:embed="rId8"/>
          <a:stretch/>
        </p:blipFill>
        <p:spPr>
          <a:xfrm>
            <a:off x="2848680" y="2446200"/>
            <a:ext cx="50400" cy="507240"/>
          </a:xfrm>
          <a:prstGeom prst="rect">
            <a:avLst/>
          </a:prstGeom>
          <a:ln w="0">
            <a:noFill/>
          </a:ln>
        </p:spPr>
      </p:pic>
      <p:sp>
        <p:nvSpPr>
          <p:cNvPr id="86" name="Google Shape;56;p2"/>
          <p:cNvSpPr/>
          <p:nvPr/>
        </p:nvSpPr>
        <p:spPr>
          <a:xfrm rot="21599400">
            <a:off x="3377520" y="2998800"/>
            <a:ext cx="610668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86000"/>
              </a:lnSpc>
            </a:pPr>
            <a:r>
              <a:rPr b="1" lang="ru-RU" sz="2130" spc="-1" strike="noStrike">
                <a:solidFill>
                  <a:srgbClr val="80011f"/>
                </a:solidFill>
                <a:latin typeface="Arial"/>
                <a:ea typeface="Arial"/>
              </a:rPr>
              <a:t>Основы органолептики</a:t>
            </a:r>
            <a:endParaRPr b="0" lang="ru-RU" sz="21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Google Shape;58;p2"/>
          <p:cNvSpPr/>
          <p:nvPr/>
        </p:nvSpPr>
        <p:spPr>
          <a:xfrm>
            <a:off x="9742320" y="1356480"/>
            <a:ext cx="2151720" cy="2882160"/>
          </a:xfrm>
          <a:prstGeom prst="roundRect">
            <a:avLst>
              <a:gd name="adj" fmla="val 16667"/>
            </a:avLst>
          </a:prstGeom>
          <a:blipFill rotWithShape="0">
            <a:blip r:embed="rId9"/>
            <a:srcRect/>
            <a:stretch/>
          </a:blipFill>
          <a:ln w="12700">
            <a:solidFill>
              <a:srgbClr val="e7e6e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0840" rIns="60840" tIns="30600" bIns="306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2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88" name="Google Shape;39;p2"/>
          <p:cNvSpPr/>
          <p:nvPr/>
        </p:nvSpPr>
        <p:spPr>
          <a:xfrm rot="21599400">
            <a:off x="2503440" y="2961360"/>
            <a:ext cx="1002240" cy="74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ru-RU" sz="2000" spc="-1" strike="noStrike">
                <a:solidFill>
                  <a:srgbClr val="80011f"/>
                </a:solidFill>
                <a:latin typeface="Calibri"/>
              </a:rPr>
              <a:t>11:00-12.30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Google Shape;39;p2"/>
          <p:cNvSpPr/>
          <p:nvPr/>
        </p:nvSpPr>
        <p:spPr>
          <a:xfrm rot="21599400">
            <a:off x="2494800" y="4204080"/>
            <a:ext cx="1002240" cy="74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ru-RU" sz="2000" spc="-1" strike="noStrike">
                <a:solidFill>
                  <a:srgbClr val="80011f"/>
                </a:solidFill>
                <a:latin typeface="Calibri"/>
              </a:rPr>
              <a:t>12:45-13.45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Google Shape;39;p2"/>
          <p:cNvSpPr/>
          <p:nvPr/>
        </p:nvSpPr>
        <p:spPr>
          <a:xfrm rot="21599400">
            <a:off x="2494800" y="5407560"/>
            <a:ext cx="1002240" cy="74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ru-RU" sz="2000" spc="-1" strike="noStrike">
                <a:solidFill>
                  <a:srgbClr val="80011f"/>
                </a:solidFill>
                <a:latin typeface="Calibri"/>
              </a:rPr>
              <a:t>14:15-15.45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pic>
        <p:nvPicPr>
          <p:cNvPr id="92" name="Рисунок 54" descr=""/>
          <p:cNvPicPr/>
          <p:nvPr/>
        </p:nvPicPr>
        <p:blipFill>
          <a:blip r:embed="rId2"/>
          <a:stretch/>
        </p:blipFill>
        <p:spPr>
          <a:xfrm>
            <a:off x="191520" y="2160"/>
            <a:ext cx="12000960" cy="6874920"/>
          </a:xfrm>
          <a:prstGeom prst="rect">
            <a:avLst/>
          </a:prstGeom>
          <a:ln w="0">
            <a:noFill/>
          </a:ln>
        </p:spPr>
      </p:pic>
      <p:sp>
        <p:nvSpPr>
          <p:cNvPr id="93" name="Rectangle 111002510"/>
          <p:cNvSpPr/>
          <p:nvPr/>
        </p:nvSpPr>
        <p:spPr>
          <a:xfrm>
            <a:off x="9734400" y="1568160"/>
            <a:ext cx="2071440" cy="2762280"/>
          </a:xfrm>
          <a:prstGeom prst="roundRect">
            <a:avLst>
              <a:gd name="adj" fmla="val 8594"/>
            </a:avLst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ext 2"/>
          <p:cNvSpPr/>
          <p:nvPr/>
        </p:nvSpPr>
        <p:spPr>
          <a:xfrm rot="21599400">
            <a:off x="3391200" y="2250360"/>
            <a:ext cx="5330160" cy="23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609480">
              <a:lnSpc>
                <a:spcPts val="1851"/>
              </a:lnSpc>
            </a:pPr>
            <a:r>
              <a:rPr b="1" lang="ru-RU" sz="1870" spc="-1" strike="noStrike">
                <a:solidFill>
                  <a:srgbClr val="80011f"/>
                </a:solidFill>
                <a:latin typeface="Arial"/>
                <a:ea typeface="Montserrat Bold"/>
              </a:rPr>
              <a:t>Кубань</a:t>
            </a:r>
            <a:endParaRPr b="0" lang="ru-RU" sz="1870" spc="-1" strike="noStrike">
              <a:solidFill>
                <a:srgbClr val="000000"/>
              </a:solidFill>
              <a:latin typeface="Arial"/>
            </a:endParaRPr>
          </a:p>
          <a:p>
            <a:pPr defTabSz="609480">
              <a:lnSpc>
                <a:spcPts val="1851"/>
              </a:lnSpc>
            </a:pPr>
            <a:r>
              <a:rPr b="1" lang="ru-RU" sz="1870" spc="-1" strike="noStrike">
                <a:solidFill>
                  <a:srgbClr val="80011f"/>
                </a:solidFill>
                <a:latin typeface="Arial"/>
                <a:ea typeface="Montserrat Bold"/>
              </a:rPr>
              <a:t> </a:t>
            </a:r>
            <a:endParaRPr b="0" lang="ru-RU" sz="18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ext 6"/>
          <p:cNvSpPr/>
          <p:nvPr/>
        </p:nvSpPr>
        <p:spPr>
          <a:xfrm rot="21599400">
            <a:off x="3391200" y="3332520"/>
            <a:ext cx="569232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609480">
              <a:lnSpc>
                <a:spcPts val="1851"/>
              </a:lnSpc>
            </a:pPr>
            <a:r>
              <a:rPr b="1" lang="ru-RU" sz="1870" spc="-1" strike="noStrike">
                <a:solidFill>
                  <a:srgbClr val="80011f"/>
                </a:solidFill>
                <a:latin typeface="Arial"/>
                <a:ea typeface="Montserrat Bold"/>
              </a:rPr>
              <a:t>Крым</a:t>
            </a:r>
            <a:endParaRPr b="0" lang="ru-RU" sz="1870" spc="-1" strike="noStrike">
              <a:solidFill>
                <a:srgbClr val="000000"/>
              </a:solidFill>
              <a:latin typeface="Arial"/>
            </a:endParaRPr>
          </a:p>
          <a:p>
            <a:pPr defTabSz="609480">
              <a:lnSpc>
                <a:spcPts val="1851"/>
              </a:lnSpc>
            </a:pPr>
            <a:endParaRPr b="0" lang="ru-RU" sz="18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Text 7"/>
          <p:cNvSpPr/>
          <p:nvPr/>
        </p:nvSpPr>
        <p:spPr>
          <a:xfrm rot="21599400">
            <a:off x="3391200" y="4476960"/>
            <a:ext cx="6079320" cy="21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609480">
              <a:lnSpc>
                <a:spcPts val="1851"/>
              </a:lnSpc>
            </a:pPr>
            <a:r>
              <a:rPr b="1" lang="ru-RU" sz="1870" spc="-1" strike="noStrike">
                <a:solidFill>
                  <a:srgbClr val="80011f"/>
                </a:solidFill>
                <a:latin typeface="Arial"/>
                <a:ea typeface="Montserrat Bold"/>
              </a:rPr>
              <a:t>Долина Дона, Нижняя Волга </a:t>
            </a:r>
            <a:endParaRPr b="0" lang="ru-RU" sz="187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7" name="Group 1597882072 1" descr="preencoded.png"/>
          <p:cNvPicPr/>
          <p:nvPr/>
        </p:nvPicPr>
        <p:blipFill>
          <a:blip r:embed="rId4"/>
          <a:stretch/>
        </p:blipFill>
        <p:spPr>
          <a:xfrm>
            <a:off x="317520" y="388800"/>
            <a:ext cx="1698480" cy="560880"/>
          </a:xfrm>
          <a:prstGeom prst="rect">
            <a:avLst/>
          </a:prstGeom>
          <a:ln w="0">
            <a:noFill/>
          </a:ln>
        </p:spPr>
      </p:pic>
      <p:sp>
        <p:nvSpPr>
          <p:cNvPr id="98" name="1"/>
          <p:cNvSpPr/>
          <p:nvPr/>
        </p:nvSpPr>
        <p:spPr>
          <a:xfrm rot="21599400">
            <a:off x="2489760" y="420120"/>
            <a:ext cx="713304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609480">
              <a:lnSpc>
                <a:spcPts val="2001"/>
              </a:lnSpc>
            </a:pPr>
            <a:r>
              <a:rPr b="1" lang="ru-RU" sz="2400" spc="-1" strike="noStrike">
                <a:solidFill>
                  <a:srgbClr val="80011f"/>
                </a:solidFill>
                <a:latin typeface="Arial"/>
                <a:ea typeface="Montserrat ExtraBold"/>
              </a:rPr>
              <a:t>Модуль</a:t>
            </a:r>
            <a:r>
              <a:rPr b="1" lang="en-US" sz="2400" spc="-1" strike="noStrike">
                <a:solidFill>
                  <a:srgbClr val="80011f"/>
                </a:solidFill>
                <a:latin typeface="Arial"/>
                <a:ea typeface="Montserrat ExtraBold"/>
              </a:rPr>
              <a:t> </a:t>
            </a:r>
            <a:r>
              <a:rPr b="1" lang="ru-RU" sz="2400" spc="-1" strike="noStrike">
                <a:solidFill>
                  <a:srgbClr val="80011f"/>
                </a:solidFill>
                <a:latin typeface="Arial"/>
                <a:ea typeface="Montserrat ExtraBold"/>
              </a:rPr>
              <a:t>2. </a:t>
            </a:r>
            <a:r>
              <a:rPr b="1" lang="ru-RU" sz="2400" spc="-1" strike="noStrike">
                <a:solidFill>
                  <a:srgbClr val="80011f"/>
                </a:solidFill>
                <a:latin typeface="Arial"/>
                <a:ea typeface="Montserrat SemiBold"/>
              </a:rPr>
              <a:t>Винодельческие</a:t>
            </a:r>
            <a:r>
              <a:rPr b="1" lang="en-US" sz="2400" spc="-1" strike="noStrike">
                <a:solidFill>
                  <a:srgbClr val="80011f"/>
                </a:solidFill>
                <a:latin typeface="Arial"/>
                <a:ea typeface="Montserrat SemiBold"/>
              </a:rPr>
              <a:t> </a:t>
            </a:r>
            <a:r>
              <a:rPr b="1" lang="ru-RU" sz="2400" spc="-1" strike="noStrike">
                <a:solidFill>
                  <a:srgbClr val="80011f"/>
                </a:solidFill>
                <a:latin typeface="Arial"/>
                <a:ea typeface="Montserrat SemiBold"/>
              </a:rPr>
              <a:t>зоны</a:t>
            </a:r>
            <a:r>
              <a:rPr b="1" lang="en-US" sz="2400" spc="-1" strike="noStrike">
                <a:solidFill>
                  <a:srgbClr val="80011f"/>
                </a:solidFill>
                <a:latin typeface="Arial"/>
                <a:ea typeface="Montserrat SemiBold"/>
              </a:rPr>
              <a:t> </a:t>
            </a:r>
            <a:r>
              <a:rPr b="1" lang="ru-RU" sz="2400" spc="-1" strike="noStrike">
                <a:solidFill>
                  <a:srgbClr val="80011f"/>
                </a:solidFill>
                <a:latin typeface="Arial"/>
                <a:ea typeface="Montserrat SemiBold"/>
              </a:rPr>
              <a:t>России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609480">
              <a:lnSpc>
                <a:spcPts val="2001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9" name="Рисунок 38" descr=""/>
          <p:cNvPicPr/>
          <p:nvPr/>
        </p:nvPicPr>
        <p:blipFill>
          <a:blip r:embed="rId5"/>
          <a:srcRect l="0" t="0" r="1185" b="0"/>
          <a:stretch/>
        </p:blipFill>
        <p:spPr>
          <a:xfrm>
            <a:off x="9700200" y="4430880"/>
            <a:ext cx="2491200" cy="1466640"/>
          </a:xfrm>
          <a:prstGeom prst="rect">
            <a:avLst/>
          </a:prstGeom>
          <a:ln w="0">
            <a:noFill/>
          </a:ln>
        </p:spPr>
      </p:pic>
      <p:sp>
        <p:nvSpPr>
          <p:cNvPr id="100" name="2"/>
          <p:cNvSpPr/>
          <p:nvPr/>
        </p:nvSpPr>
        <p:spPr>
          <a:xfrm rot="21599400">
            <a:off x="335160" y="3513960"/>
            <a:ext cx="1313640" cy="25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609480">
              <a:lnSpc>
                <a:spcPts val="2001"/>
              </a:lnSpc>
            </a:pPr>
            <a:r>
              <a:rPr b="1" lang="en-US" sz="2000" spc="-1" strike="noStrike">
                <a:solidFill>
                  <a:srgbClr val="80011f"/>
                </a:solidFill>
                <a:latin typeface="Arial"/>
                <a:ea typeface="Montserrat Bold"/>
              </a:rPr>
              <a:t>Модуль 2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Text 1"/>
          <p:cNvSpPr/>
          <p:nvPr/>
        </p:nvSpPr>
        <p:spPr>
          <a:xfrm rot="21599400">
            <a:off x="335160" y="2313720"/>
            <a:ext cx="1850400" cy="41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609480">
              <a:lnSpc>
                <a:spcPct val="100000"/>
              </a:lnSpc>
            </a:pPr>
            <a:r>
              <a:rPr b="1" lang="en-US" sz="1200" spc="-1" strike="noStrike">
                <a:solidFill>
                  <a:srgbClr val="ffffff"/>
                </a:solidFill>
                <a:latin typeface="Arial"/>
                <a:ea typeface="Montserrat SemiBold"/>
              </a:rPr>
              <a:t>Современное состояние виноградарства </a:t>
            </a:r>
            <a:r>
              <a:rPr b="1" lang="ru-RU" sz="1200" spc="-1" strike="noStrike">
                <a:solidFill>
                  <a:srgbClr val="ffffff"/>
                </a:solidFill>
                <a:latin typeface="Arial"/>
                <a:ea typeface="Montserrat SemiBold"/>
              </a:rPr>
              <a:t>                            </a:t>
            </a:r>
            <a:r>
              <a:rPr b="1" lang="en-US" sz="1200" spc="-1" strike="noStrike">
                <a:solidFill>
                  <a:srgbClr val="ffffff"/>
                </a:solidFill>
                <a:latin typeface="Arial"/>
                <a:ea typeface="Montserrat SemiBold"/>
              </a:rPr>
              <a:t>и виноделия России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1"/>
          <p:cNvSpPr/>
          <p:nvPr/>
        </p:nvSpPr>
        <p:spPr>
          <a:xfrm rot="21599400">
            <a:off x="334800" y="2059200"/>
            <a:ext cx="1262880" cy="25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609480">
              <a:lnSpc>
                <a:spcPts val="2001"/>
              </a:lnSpc>
            </a:pPr>
            <a:r>
              <a:rPr b="1" lang="en-US" sz="2000" spc="-1" strike="noStrike">
                <a:solidFill>
                  <a:srgbClr val="ffffff"/>
                </a:solidFill>
                <a:latin typeface="Arial"/>
                <a:ea typeface="Montserrat Bold"/>
              </a:rPr>
              <a:t>Модуль 1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Text 14"/>
          <p:cNvSpPr/>
          <p:nvPr/>
        </p:nvSpPr>
        <p:spPr>
          <a:xfrm rot="21599400">
            <a:off x="335160" y="3837600"/>
            <a:ext cx="1586880" cy="27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609480">
              <a:lnSpc>
                <a:spcPct val="100000"/>
              </a:lnSpc>
            </a:pPr>
            <a:r>
              <a:rPr b="1" lang="en-US" sz="1200" spc="-1" strike="noStrike">
                <a:solidFill>
                  <a:srgbClr val="80011f"/>
                </a:solidFill>
                <a:latin typeface="Arial"/>
                <a:ea typeface="Montserrat SemiBold"/>
              </a:rPr>
              <a:t>Винодельческие </a:t>
            </a:r>
            <a:r>
              <a:rPr b="1" lang="ru-RU" sz="1200" spc="-1" strike="noStrike">
                <a:solidFill>
                  <a:srgbClr val="80011f"/>
                </a:solidFill>
                <a:latin typeface="Arial"/>
                <a:ea typeface="Montserrat SemiBold"/>
              </a:rPr>
              <a:t>зоны</a:t>
            </a:r>
            <a:r>
              <a:rPr b="1" lang="en-US" sz="1200" spc="-1" strike="noStrike">
                <a:solidFill>
                  <a:srgbClr val="80011f"/>
                </a:solidFill>
                <a:latin typeface="Arial"/>
                <a:ea typeface="Montserrat SemiBold"/>
              </a:rPr>
              <a:t> России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3"/>
          <p:cNvSpPr/>
          <p:nvPr/>
        </p:nvSpPr>
        <p:spPr>
          <a:xfrm rot="21599400">
            <a:off x="334800" y="4749480"/>
            <a:ext cx="1313640" cy="25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609480">
              <a:lnSpc>
                <a:spcPts val="2001"/>
              </a:lnSpc>
            </a:pPr>
            <a:r>
              <a:rPr b="1" lang="en-US" sz="2000" spc="-1" strike="noStrike">
                <a:solidFill>
                  <a:srgbClr val="ffffff"/>
                </a:solidFill>
                <a:latin typeface="Arial"/>
                <a:ea typeface="Montserrat Bold"/>
              </a:rPr>
              <a:t>Модуль 3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Text 16"/>
          <p:cNvSpPr/>
          <p:nvPr/>
        </p:nvSpPr>
        <p:spPr>
          <a:xfrm rot="21599400">
            <a:off x="335160" y="5073120"/>
            <a:ext cx="1654560" cy="27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609480">
              <a:lnSpc>
                <a:spcPct val="100000"/>
              </a:lnSpc>
            </a:pPr>
            <a:r>
              <a:rPr b="1" lang="en-US" sz="1200" spc="-1" strike="noStrike">
                <a:solidFill>
                  <a:srgbClr val="ffffff"/>
                </a:solidFill>
                <a:latin typeface="Arial"/>
                <a:ea typeface="Montserrat SemiBold"/>
              </a:rPr>
              <a:t>Продажа российского вина: особенности </a:t>
            </a:r>
            <a:r>
              <a:rPr b="1" lang="ru-RU" sz="1200" spc="-1" strike="noStrike">
                <a:solidFill>
                  <a:srgbClr val="ffffff"/>
                </a:solidFill>
                <a:latin typeface="Arial"/>
                <a:ea typeface="Montserrat SemiBold"/>
              </a:rPr>
              <a:t>                 </a:t>
            </a:r>
            <a:r>
              <a:rPr b="1" lang="en-US" sz="1200" spc="-1" strike="noStrike">
                <a:solidFill>
                  <a:srgbClr val="ffffff"/>
                </a:solidFill>
                <a:latin typeface="Arial"/>
                <a:ea typeface="Montserrat SemiBold"/>
              </a:rPr>
              <a:t>и стратегии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TextBox 21"/>
          <p:cNvSpPr/>
          <p:nvPr/>
        </p:nvSpPr>
        <p:spPr>
          <a:xfrm>
            <a:off x="3295800" y="1348200"/>
            <a:ext cx="3332880" cy="37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609480">
              <a:lnSpc>
                <a:spcPct val="100000"/>
              </a:lnSpc>
            </a:pPr>
            <a:r>
              <a:rPr b="1" lang="ru-RU" sz="1870" spc="-1" strike="noStrike">
                <a:solidFill>
                  <a:srgbClr val="80011f"/>
                </a:solidFill>
                <a:latin typeface="Arial"/>
              </a:rPr>
              <a:t>Территориальное деление</a:t>
            </a:r>
            <a:endParaRPr b="0" lang="ru-RU" sz="187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7" name="Group 1597882108" descr="preencoded.png"/>
          <p:cNvPicPr/>
          <p:nvPr/>
        </p:nvPicPr>
        <p:blipFill>
          <a:blip r:embed="rId6"/>
          <a:stretch/>
        </p:blipFill>
        <p:spPr>
          <a:xfrm>
            <a:off x="2830680" y="5118120"/>
            <a:ext cx="29880" cy="303120"/>
          </a:xfrm>
          <a:prstGeom prst="rect">
            <a:avLst/>
          </a:prstGeom>
          <a:ln w="0">
            <a:noFill/>
          </a:ln>
        </p:spPr>
      </p:pic>
      <p:pic>
        <p:nvPicPr>
          <p:cNvPr id="108" name="Group 1597882108" descr="preencoded.png"/>
          <p:cNvPicPr/>
          <p:nvPr/>
        </p:nvPicPr>
        <p:blipFill>
          <a:blip r:embed="rId7"/>
          <a:stretch/>
        </p:blipFill>
        <p:spPr>
          <a:xfrm>
            <a:off x="2830680" y="3993480"/>
            <a:ext cx="29880" cy="303120"/>
          </a:xfrm>
          <a:prstGeom prst="rect">
            <a:avLst/>
          </a:prstGeom>
          <a:ln w="0">
            <a:noFill/>
          </a:ln>
        </p:spPr>
      </p:pic>
      <p:sp>
        <p:nvSpPr>
          <p:cNvPr id="109" name="Google Shape;38;p2"/>
          <p:cNvSpPr/>
          <p:nvPr/>
        </p:nvSpPr>
        <p:spPr>
          <a:xfrm rot="21599400">
            <a:off x="2489760" y="845280"/>
            <a:ext cx="4893840" cy="45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93000"/>
              </a:lnSpc>
            </a:pPr>
            <a:r>
              <a:rPr b="1" lang="ru-RU" sz="2130" spc="-1" strike="noStrike">
                <a:solidFill>
                  <a:srgbClr val="80011f"/>
                </a:solidFill>
                <a:latin typeface="Arial"/>
                <a:ea typeface="Arial"/>
              </a:rPr>
              <a:t>23 октября 2025 г. (четверг)</a:t>
            </a:r>
            <a:endParaRPr b="0" lang="ru-RU" sz="21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Google Shape;39;p2"/>
          <p:cNvSpPr/>
          <p:nvPr/>
        </p:nvSpPr>
        <p:spPr>
          <a:xfrm rot="21599400">
            <a:off x="2489760" y="1262520"/>
            <a:ext cx="1002240" cy="74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ru-RU" sz="2000" spc="-1" strike="noStrike">
                <a:solidFill>
                  <a:srgbClr val="80011f"/>
                </a:solidFill>
                <a:latin typeface="Calibri"/>
              </a:rPr>
              <a:t>16:00-17.30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Google Shape;38;p2"/>
          <p:cNvSpPr/>
          <p:nvPr/>
        </p:nvSpPr>
        <p:spPr>
          <a:xfrm rot="21599400">
            <a:off x="2489760" y="2857680"/>
            <a:ext cx="4893840" cy="45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93000"/>
              </a:lnSpc>
            </a:pPr>
            <a:r>
              <a:rPr b="1" lang="ru-RU" sz="2130" spc="-1" strike="noStrike">
                <a:solidFill>
                  <a:srgbClr val="80011f"/>
                </a:solidFill>
                <a:latin typeface="Arial"/>
                <a:ea typeface="Arial"/>
              </a:rPr>
              <a:t>24 октября 2025 г. (пятница)</a:t>
            </a:r>
            <a:endParaRPr b="0" lang="ru-RU" sz="21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Google Shape;39;p2"/>
          <p:cNvSpPr/>
          <p:nvPr/>
        </p:nvSpPr>
        <p:spPr>
          <a:xfrm rot="21599400">
            <a:off x="2489760" y="3249000"/>
            <a:ext cx="1002240" cy="74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ru-RU" sz="2000" spc="-1" strike="noStrike">
                <a:solidFill>
                  <a:srgbClr val="80011f"/>
                </a:solidFill>
                <a:latin typeface="Calibri"/>
              </a:rPr>
              <a:t>10:00-11.30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Google Shape;39;p2"/>
          <p:cNvSpPr/>
          <p:nvPr/>
        </p:nvSpPr>
        <p:spPr>
          <a:xfrm rot="21599400">
            <a:off x="2489760" y="4402800"/>
            <a:ext cx="946440" cy="77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ru-RU" sz="2000" spc="-1" strike="noStrike">
                <a:solidFill>
                  <a:srgbClr val="80011f"/>
                </a:solidFill>
                <a:latin typeface="Calibri"/>
              </a:rPr>
              <a:t>11:45-12.45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Google Shape;39;p2"/>
          <p:cNvSpPr/>
          <p:nvPr/>
        </p:nvSpPr>
        <p:spPr>
          <a:xfrm rot="21599400">
            <a:off x="2489760" y="5577480"/>
            <a:ext cx="1002240" cy="74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ru-RU" sz="2000" spc="-1" strike="noStrike">
                <a:solidFill>
                  <a:srgbClr val="80011f"/>
                </a:solidFill>
                <a:latin typeface="Calibri"/>
              </a:rPr>
              <a:t>13:00-14.00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Text 7"/>
          <p:cNvSpPr/>
          <p:nvPr/>
        </p:nvSpPr>
        <p:spPr>
          <a:xfrm rot="21599400">
            <a:off x="3391200" y="5639040"/>
            <a:ext cx="6079320" cy="21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609480">
              <a:lnSpc>
                <a:spcPts val="1851"/>
              </a:lnSpc>
            </a:pPr>
            <a:r>
              <a:rPr b="1" lang="ru-RU" sz="1870" spc="-1" strike="noStrike">
                <a:solidFill>
                  <a:srgbClr val="80011f"/>
                </a:solidFill>
                <a:latin typeface="Arial"/>
                <a:ea typeface="Montserrat Bold"/>
              </a:rPr>
              <a:t>Дагестан, Ставрополье, Северная Осетия-Алания</a:t>
            </a:r>
            <a:endParaRPr b="0" lang="ru-RU" sz="18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Google Shape;39;p2"/>
          <p:cNvSpPr/>
          <p:nvPr/>
        </p:nvSpPr>
        <p:spPr>
          <a:xfrm rot="21599400">
            <a:off x="2504160" y="2175480"/>
            <a:ext cx="1002240" cy="74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ru-RU" sz="2000" spc="-1" strike="noStrike">
                <a:solidFill>
                  <a:srgbClr val="80011f"/>
                </a:solidFill>
                <a:latin typeface="Calibri"/>
              </a:rPr>
              <a:t>16:00-17.30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7" name="Group 1597882108" descr="preencoded.png"/>
          <p:cNvPicPr/>
          <p:nvPr/>
        </p:nvPicPr>
        <p:blipFill>
          <a:blip r:embed="rId8"/>
          <a:stretch/>
        </p:blipFill>
        <p:spPr>
          <a:xfrm>
            <a:off x="2800080" y="1855440"/>
            <a:ext cx="29880" cy="303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pic>
        <p:nvPicPr>
          <p:cNvPr id="119" name="Рисунок 7" descr=""/>
          <p:cNvPicPr/>
          <p:nvPr/>
        </p:nvPicPr>
        <p:blipFill>
          <a:blip r:embed="rId2"/>
          <a:stretch/>
        </p:blipFill>
        <p:spPr>
          <a:xfrm>
            <a:off x="190440" y="-17640"/>
            <a:ext cx="12000960" cy="6874920"/>
          </a:xfrm>
          <a:prstGeom prst="rect">
            <a:avLst/>
          </a:prstGeom>
          <a:ln w="0">
            <a:noFill/>
          </a:ln>
        </p:spPr>
      </p:pic>
      <p:sp>
        <p:nvSpPr>
          <p:cNvPr id="120" name="Text 2"/>
          <p:cNvSpPr/>
          <p:nvPr/>
        </p:nvSpPr>
        <p:spPr>
          <a:xfrm rot="21599400">
            <a:off x="3302640" y="2147040"/>
            <a:ext cx="4285440" cy="46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ts val="1851"/>
              </a:lnSpc>
            </a:pPr>
            <a:r>
              <a:rPr b="1" lang="en-US" sz="1750" spc="-1" strike="noStrike">
                <a:solidFill>
                  <a:srgbClr val="80011f"/>
                </a:solidFill>
                <a:latin typeface="Arial"/>
                <a:ea typeface="Montserrat Bold"/>
              </a:rPr>
              <a:t>Потребительские предпочтения покупателя</a:t>
            </a:r>
            <a:endParaRPr b="0" lang="ru-RU" sz="17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Text 5"/>
          <p:cNvSpPr/>
          <p:nvPr/>
        </p:nvSpPr>
        <p:spPr>
          <a:xfrm rot="21599400">
            <a:off x="3321720" y="3741840"/>
            <a:ext cx="500328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ts val="1851"/>
              </a:lnSpc>
            </a:pPr>
            <a:r>
              <a:rPr b="1" lang="en-US" sz="1750" spc="-1" strike="noStrike">
                <a:solidFill>
                  <a:srgbClr val="80011f"/>
                </a:solidFill>
                <a:latin typeface="Arial"/>
                <a:ea typeface="Montserrat Bold"/>
              </a:rPr>
              <a:t>Аргументация припродаже российских вин с учетом региона происхождения  </a:t>
            </a:r>
            <a:endParaRPr b="0" lang="ru-RU" sz="17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3"/>
          <p:cNvSpPr/>
          <p:nvPr/>
        </p:nvSpPr>
        <p:spPr>
          <a:xfrm rot="21599400">
            <a:off x="2533680" y="496080"/>
            <a:ext cx="6402960" cy="85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609480">
              <a:lnSpc>
                <a:spcPct val="100000"/>
              </a:lnSpc>
            </a:pPr>
            <a:r>
              <a:rPr b="1" lang="en-US" sz="2400" spc="-1" strike="noStrike">
                <a:solidFill>
                  <a:srgbClr val="80011f"/>
                </a:solidFill>
                <a:latin typeface="Arial"/>
                <a:ea typeface="Montserrat ExtraBold"/>
              </a:rPr>
              <a:t>Модуль 3</a:t>
            </a:r>
            <a:r>
              <a:rPr b="1" lang="ru-RU" sz="2400" spc="-1" strike="noStrike">
                <a:solidFill>
                  <a:srgbClr val="80011f"/>
                </a:solidFill>
                <a:latin typeface="Arial"/>
                <a:ea typeface="Montserrat ExtraBold"/>
              </a:rPr>
              <a:t>. </a:t>
            </a:r>
            <a:r>
              <a:rPr b="1" lang="en-US" sz="2400" spc="-1" strike="noStrike">
                <a:solidFill>
                  <a:srgbClr val="80011f"/>
                </a:solidFill>
                <a:latin typeface="Arial"/>
                <a:ea typeface="Montserrat ExtraBold"/>
              </a:rPr>
              <a:t>Продажа росийского вина: особенности и стратегии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609480">
              <a:lnSpc>
                <a:spcPts val="2001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3" name="Group 1597882072 1" descr="preencoded.png"/>
          <p:cNvPicPr/>
          <p:nvPr/>
        </p:nvPicPr>
        <p:blipFill>
          <a:blip r:embed="rId3"/>
          <a:stretch/>
        </p:blipFill>
        <p:spPr>
          <a:xfrm>
            <a:off x="317520" y="388800"/>
            <a:ext cx="1698480" cy="560880"/>
          </a:xfrm>
          <a:prstGeom prst="rect">
            <a:avLst/>
          </a:prstGeom>
          <a:ln w="0">
            <a:noFill/>
          </a:ln>
        </p:spPr>
      </p:pic>
      <p:sp>
        <p:nvSpPr>
          <p:cNvPr id="124" name="2"/>
          <p:cNvSpPr/>
          <p:nvPr/>
        </p:nvSpPr>
        <p:spPr>
          <a:xfrm rot="21599400">
            <a:off x="335160" y="3513960"/>
            <a:ext cx="1313640" cy="25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ts val="2001"/>
              </a:lnSpc>
            </a:pPr>
            <a:r>
              <a:rPr b="1" lang="en-US" sz="2000" spc="-1" strike="noStrike">
                <a:solidFill>
                  <a:schemeClr val="lt1"/>
                </a:solidFill>
                <a:latin typeface="Arial"/>
                <a:ea typeface="Montserrat Bold"/>
              </a:rPr>
              <a:t>Модуль 2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Text 1"/>
          <p:cNvSpPr/>
          <p:nvPr/>
        </p:nvSpPr>
        <p:spPr>
          <a:xfrm rot="21599400">
            <a:off x="335160" y="2382840"/>
            <a:ext cx="1850400" cy="41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en-US" sz="1070" spc="-1" strike="noStrike">
                <a:solidFill>
                  <a:schemeClr val="lt1"/>
                </a:solidFill>
                <a:latin typeface="Arial"/>
                <a:ea typeface="Montserrat SemiBold"/>
              </a:rPr>
              <a:t>Современное состояние виноградарства </a:t>
            </a:r>
            <a:r>
              <a:rPr b="1" lang="ru-RU" sz="1070" spc="-1" strike="noStrike">
                <a:solidFill>
                  <a:schemeClr val="lt1"/>
                </a:solidFill>
                <a:latin typeface="Arial"/>
                <a:ea typeface="Montserrat SemiBold"/>
              </a:rPr>
              <a:t>                            </a:t>
            </a:r>
            <a:r>
              <a:rPr b="1" lang="en-US" sz="1070" spc="-1" strike="noStrike">
                <a:solidFill>
                  <a:schemeClr val="lt1"/>
                </a:solidFill>
                <a:latin typeface="Arial"/>
                <a:ea typeface="Montserrat SemiBold"/>
              </a:rPr>
              <a:t>и виноделия России</a:t>
            </a:r>
            <a:endParaRPr b="0" lang="ru-RU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1"/>
          <p:cNvSpPr/>
          <p:nvPr/>
        </p:nvSpPr>
        <p:spPr>
          <a:xfrm rot="21599400">
            <a:off x="334800" y="2059200"/>
            <a:ext cx="1262880" cy="25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ts val="2001"/>
              </a:lnSpc>
            </a:pPr>
            <a:r>
              <a:rPr b="1" lang="en-US" sz="2000" spc="-1" strike="noStrike">
                <a:solidFill>
                  <a:schemeClr val="lt1"/>
                </a:solidFill>
                <a:latin typeface="Arial"/>
                <a:ea typeface="Montserrat Bold"/>
              </a:rPr>
              <a:t>Модуль 1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Text 14"/>
          <p:cNvSpPr/>
          <p:nvPr/>
        </p:nvSpPr>
        <p:spPr>
          <a:xfrm rot="21599400">
            <a:off x="335160" y="3837600"/>
            <a:ext cx="1468080" cy="27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en-US" sz="1070" spc="-1" strike="noStrike">
                <a:solidFill>
                  <a:schemeClr val="lt1"/>
                </a:solidFill>
                <a:latin typeface="Arial"/>
                <a:ea typeface="Montserrat SemiBold"/>
              </a:rPr>
              <a:t>Винодельческие </a:t>
            </a:r>
            <a:r>
              <a:rPr b="1" lang="ru-RU" sz="1070" spc="-1" strike="noStrike">
                <a:solidFill>
                  <a:schemeClr val="lt1"/>
                </a:solidFill>
                <a:latin typeface="Arial"/>
                <a:ea typeface="Montserrat SemiBold"/>
              </a:rPr>
              <a:t>зоны</a:t>
            </a:r>
            <a:r>
              <a:rPr b="1" lang="en-US" sz="1070" spc="-1" strike="noStrike">
                <a:solidFill>
                  <a:schemeClr val="lt1"/>
                </a:solidFill>
                <a:latin typeface="Arial"/>
                <a:ea typeface="Montserrat SemiBold"/>
              </a:rPr>
              <a:t> России</a:t>
            </a:r>
            <a:endParaRPr b="0" lang="ru-RU" sz="10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3"/>
          <p:cNvSpPr/>
          <p:nvPr/>
        </p:nvSpPr>
        <p:spPr>
          <a:xfrm rot="21599400">
            <a:off x="334800" y="4749480"/>
            <a:ext cx="1313640" cy="25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ts val="2001"/>
              </a:lnSpc>
            </a:pPr>
            <a:r>
              <a:rPr b="1" lang="en-US" sz="2000" spc="-1" strike="noStrike">
                <a:solidFill>
                  <a:srgbClr val="80011f"/>
                </a:solidFill>
                <a:latin typeface="Arial"/>
                <a:ea typeface="Montserrat Bold"/>
              </a:rPr>
              <a:t>Модуль 3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Text 16"/>
          <p:cNvSpPr/>
          <p:nvPr/>
        </p:nvSpPr>
        <p:spPr>
          <a:xfrm rot="21599400">
            <a:off x="335160" y="5073120"/>
            <a:ext cx="1654560" cy="27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en-US" sz="1070" spc="-1" strike="noStrike">
                <a:solidFill>
                  <a:srgbClr val="80011f"/>
                </a:solidFill>
                <a:latin typeface="Arial"/>
                <a:ea typeface="Montserrat SemiBold"/>
              </a:rPr>
              <a:t>Продажа российского вина: особенности </a:t>
            </a:r>
            <a:r>
              <a:rPr b="1" lang="ru-RU" sz="1070" spc="-1" strike="noStrike">
                <a:solidFill>
                  <a:srgbClr val="80011f"/>
                </a:solidFill>
                <a:latin typeface="Arial"/>
                <a:ea typeface="Montserrat SemiBold"/>
              </a:rPr>
              <a:t>                 </a:t>
            </a:r>
            <a:r>
              <a:rPr b="1" lang="en-US" sz="1070" spc="-1" strike="noStrike">
                <a:solidFill>
                  <a:srgbClr val="80011f"/>
                </a:solidFill>
                <a:latin typeface="Arial"/>
                <a:ea typeface="Montserrat SemiBold"/>
              </a:rPr>
              <a:t>и стратегии</a:t>
            </a:r>
            <a:endParaRPr b="0" lang="ru-RU" sz="107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0" name="Рисунок 32" descr=""/>
          <p:cNvPicPr/>
          <p:nvPr/>
        </p:nvPicPr>
        <p:blipFill>
          <a:blip r:embed="rId4"/>
          <a:srcRect l="0" t="0" r="1185" b="0"/>
          <a:stretch/>
        </p:blipFill>
        <p:spPr>
          <a:xfrm>
            <a:off x="9700200" y="4430880"/>
            <a:ext cx="2491200" cy="1466640"/>
          </a:xfrm>
          <a:prstGeom prst="rect">
            <a:avLst/>
          </a:prstGeom>
          <a:ln w="0">
            <a:noFill/>
          </a:ln>
        </p:spPr>
      </p:pic>
      <p:sp>
        <p:nvSpPr>
          <p:cNvPr id="131" name="Скругленный прямоугольник 1"/>
          <p:cNvSpPr/>
          <p:nvPr/>
        </p:nvSpPr>
        <p:spPr>
          <a:xfrm>
            <a:off x="9700200" y="1166040"/>
            <a:ext cx="2330280" cy="3167640"/>
          </a:xfrm>
          <a:prstGeom prst="roundRect">
            <a:avLst>
              <a:gd name="adj" fmla="val 16667"/>
            </a:avLst>
          </a:prstGeom>
          <a:blipFill rotWithShape="0">
            <a:blip r:embed="rId5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2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2" name="Google Shape;38;p2"/>
          <p:cNvSpPr/>
          <p:nvPr/>
        </p:nvSpPr>
        <p:spPr>
          <a:xfrm rot="21599400">
            <a:off x="2590920" y="1618920"/>
            <a:ext cx="4893840" cy="45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93000"/>
              </a:lnSpc>
            </a:pPr>
            <a:r>
              <a:rPr b="1" lang="ru-RU" sz="2130" spc="-1" strike="noStrike">
                <a:solidFill>
                  <a:srgbClr val="80011f"/>
                </a:solidFill>
                <a:latin typeface="Arial"/>
                <a:ea typeface="Arial"/>
              </a:rPr>
              <a:t>24 октября 2025 г. (пятница)</a:t>
            </a:r>
            <a:endParaRPr b="0" lang="ru-RU" sz="21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Google Shape;39;p2"/>
          <p:cNvSpPr/>
          <p:nvPr/>
        </p:nvSpPr>
        <p:spPr>
          <a:xfrm rot="21599400">
            <a:off x="2533680" y="2089440"/>
            <a:ext cx="946440" cy="77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ru-RU" sz="2000" spc="-1" strike="noStrike">
                <a:solidFill>
                  <a:srgbClr val="80011f"/>
                </a:solidFill>
                <a:latin typeface="Calibri"/>
              </a:rPr>
              <a:t>14:30-15.15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Google Shape;39;p2"/>
          <p:cNvSpPr/>
          <p:nvPr/>
        </p:nvSpPr>
        <p:spPr>
          <a:xfrm rot="21599400">
            <a:off x="2550600" y="3657960"/>
            <a:ext cx="946440" cy="77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ru-RU" sz="2000" spc="-1" strike="noStrike">
                <a:solidFill>
                  <a:srgbClr val="80011f"/>
                </a:solidFill>
                <a:latin typeface="Calibri"/>
              </a:rPr>
              <a:t>15:30-16.15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Text 5"/>
          <p:cNvSpPr/>
          <p:nvPr/>
        </p:nvSpPr>
        <p:spPr>
          <a:xfrm rot="21599400">
            <a:off x="3321720" y="5128920"/>
            <a:ext cx="500328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ts val="1851"/>
              </a:lnSpc>
            </a:pPr>
            <a:r>
              <a:rPr b="1" lang="ru-RU" sz="1750" spc="-1" strike="noStrike">
                <a:solidFill>
                  <a:srgbClr val="80011f"/>
                </a:solidFill>
                <a:latin typeface="Arial"/>
                <a:ea typeface="Montserrat Bold"/>
              </a:rPr>
              <a:t>Итоговая аттестация</a:t>
            </a:r>
            <a:endParaRPr b="0" lang="ru-RU" sz="17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Google Shape;39;p2"/>
          <p:cNvSpPr/>
          <p:nvPr/>
        </p:nvSpPr>
        <p:spPr>
          <a:xfrm rot="21599400">
            <a:off x="2562120" y="5065200"/>
            <a:ext cx="946440" cy="77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ru-RU" sz="2000" spc="-1" strike="noStrike">
                <a:solidFill>
                  <a:srgbClr val="80011f"/>
                </a:solidFill>
                <a:latin typeface="Calibri"/>
              </a:rPr>
              <a:t>16:30-17.15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7" name="Group 1597882108" descr="preencoded.png"/>
          <p:cNvPicPr/>
          <p:nvPr/>
        </p:nvPicPr>
        <p:blipFill>
          <a:blip r:embed="rId6"/>
          <a:stretch/>
        </p:blipFill>
        <p:spPr>
          <a:xfrm>
            <a:off x="2790720" y="2820960"/>
            <a:ext cx="64440" cy="647280"/>
          </a:xfrm>
          <a:prstGeom prst="rect">
            <a:avLst/>
          </a:prstGeom>
          <a:ln w="0">
            <a:noFill/>
          </a:ln>
        </p:spPr>
      </p:pic>
      <p:pic>
        <p:nvPicPr>
          <p:cNvPr id="138" name="Group 1597882108" descr="preencoded.png"/>
          <p:cNvPicPr/>
          <p:nvPr/>
        </p:nvPicPr>
        <p:blipFill>
          <a:blip r:embed="rId7"/>
          <a:stretch/>
        </p:blipFill>
        <p:spPr>
          <a:xfrm>
            <a:off x="2814840" y="4331520"/>
            <a:ext cx="64440" cy="64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Application>LibreOffice/7.6.7.2$Linux_X86_64 LibreOffice_project/60$Build-2</Application>
  <AppVersion>15.0000</AppVersion>
  <Words>198</Words>
  <Paragraphs>59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2025-09-04T20:19:05Z</dcterms:created>
  <dc:creator>Екатерина Ижмулкина</dc:creator>
  <dc:description/>
  <dc:language>ru-RU</dc:language>
  <cp:lastModifiedBy/>
  <dcterms:modified xsi:type="dcterms:W3CDTF">2025-10-08T17:19:38Z</dcterms:modified>
  <cp:revision>20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4</vt:i4>
  </property>
</Properties>
</file>