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sldIdLst>
    <p:sldId id="267" r:id="rId2"/>
    <p:sldId id="269" r:id="rId3"/>
    <p:sldId id="371" r:id="rId4"/>
    <p:sldId id="415" r:id="rId5"/>
    <p:sldId id="383" r:id="rId6"/>
    <p:sldId id="384" r:id="rId7"/>
    <p:sldId id="385" r:id="rId8"/>
    <p:sldId id="425" r:id="rId9"/>
    <p:sldId id="416" r:id="rId10"/>
    <p:sldId id="394" r:id="rId11"/>
    <p:sldId id="424" r:id="rId12"/>
    <p:sldId id="413" r:id="rId13"/>
    <p:sldId id="414" r:id="rId14"/>
    <p:sldId id="402" r:id="rId15"/>
    <p:sldId id="417" r:id="rId16"/>
    <p:sldId id="418" r:id="rId17"/>
    <p:sldId id="419" r:id="rId18"/>
    <p:sldId id="420" r:id="rId19"/>
    <p:sldId id="374" r:id="rId20"/>
    <p:sldId id="423" r:id="rId21"/>
    <p:sldId id="422" r:id="rId22"/>
    <p:sldId id="421" r:id="rId23"/>
    <p:sldId id="390" r:id="rId24"/>
    <p:sldId id="395" r:id="rId25"/>
    <p:sldId id="381" r:id="rId26"/>
    <p:sldId id="339" r:id="rId27"/>
    <p:sldId id="327" r:id="rId28"/>
  </p:sldIdLst>
  <p:sldSz cx="9906000" cy="6858000" type="A4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9D813F9-F28E-0C44-A346-DEC14CF922E5}">
          <p14:sldIdLst>
            <p14:sldId id="267"/>
            <p14:sldId id="269"/>
            <p14:sldId id="371"/>
            <p14:sldId id="415"/>
            <p14:sldId id="383"/>
            <p14:sldId id="384"/>
            <p14:sldId id="385"/>
            <p14:sldId id="425"/>
            <p14:sldId id="416"/>
            <p14:sldId id="394"/>
            <p14:sldId id="424"/>
            <p14:sldId id="413"/>
            <p14:sldId id="414"/>
            <p14:sldId id="402"/>
            <p14:sldId id="417"/>
            <p14:sldId id="418"/>
            <p14:sldId id="419"/>
            <p14:sldId id="420"/>
            <p14:sldId id="374"/>
            <p14:sldId id="423"/>
            <p14:sldId id="422"/>
            <p14:sldId id="421"/>
            <p14:sldId id="390"/>
            <p14:sldId id="395"/>
            <p14:sldId id="381"/>
            <p14:sldId id="339"/>
            <p14:sldId id="32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AA1"/>
    <a:srgbClr val="4756A0"/>
    <a:srgbClr val="A6A6A6"/>
    <a:srgbClr val="B1C1E4"/>
    <a:srgbClr val="A1ADE9"/>
    <a:srgbClr val="B9B9B9"/>
    <a:srgbClr val="DDDDDD"/>
    <a:srgbClr val="CCECFF"/>
    <a:srgbClr val="3333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0" autoAdjust="0"/>
    <p:restoredTop sz="93822" autoAdjust="0"/>
  </p:normalViewPr>
  <p:slideViewPr>
    <p:cSldViewPr snapToGrid="0">
      <p:cViewPr>
        <p:scale>
          <a:sx n="110" d="100"/>
          <a:sy n="110" d="100"/>
        </p:scale>
        <p:origin x="-1242" y="9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686096087541352E-2"/>
          <c:y val="4.615384265946073E-2"/>
          <c:w val="0.84568687487660632"/>
          <c:h val="0.7658653266304265"/>
        </c:manualLayout>
      </c:layout>
      <c:radarChart>
        <c:radarStyle val="fill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253AA1"/>
            </a:solidFill>
          </c:spPr>
          <c:dLbls>
            <c:dLbl>
              <c:idx val="0"/>
              <c:layout>
                <c:manualLayout>
                  <c:x val="-5.8562888241719728E-2"/>
                  <c:y val="-0.239423058795952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25377251571411885"/>
                  <c:y val="-6.923076398919109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26,3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26895514516559854"/>
                  <c:y val="0.144230758310814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554891307689312E-2"/>
                  <c:y val="8.0768997519003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16701268128194147"/>
                  <c:y val="9.51923004851377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0.32101138739905632"/>
                  <c:y val="0.115384606648651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12700" cap="flat" cmpd="sng" algn="ctr">
                <a:solidFill>
                  <a:srgbClr val="253AA1"/>
                </a:solidFill>
                <a:prstDash val="solid"/>
                <a:miter lim="800000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253AA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объем инвестиций в основной капитал млрд руб.</c:v>
                </c:pt>
                <c:pt idx="1">
                  <c:v>объем инвестиций по крупным и средним предприятиям млрд руб.</c:v>
                </c:pt>
                <c:pt idx="2">
                  <c:v>отгрузка товаров собственного производства млрд руб.</c:v>
                </c:pt>
                <c:pt idx="3">
                  <c:v>средняя заработная плата по муниципальному округу руб.</c:v>
                </c:pt>
                <c:pt idx="4">
                  <c:v>среднемесячная з/п работников по крупным и средним предприятиям руб.</c:v>
                </c:pt>
                <c:pt idx="5">
                  <c:v>средний размер пенсии руб.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28.1</c:v>
                </c:pt>
                <c:pt idx="1">
                  <c:v>26.3</c:v>
                </c:pt>
                <c:pt idx="2">
                  <c:v>92.6</c:v>
                </c:pt>
                <c:pt idx="3" formatCode="#,##0">
                  <c:v>81353</c:v>
                </c:pt>
                <c:pt idx="4" formatCode="#,##0">
                  <c:v>82026</c:v>
                </c:pt>
                <c:pt idx="5" formatCode="#,##0">
                  <c:v>20362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1894912"/>
        <c:axId val="51978624"/>
      </c:radarChart>
      <c:radarChart>
        <c:radarStyle val="marker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ln>
              <a:solidFill>
                <a:srgbClr val="3399FF"/>
              </a:solidFill>
            </a:ln>
          </c:spPr>
          <c:dLbls>
            <c:dLbl>
              <c:idx val="0"/>
              <c:layout>
                <c:manualLayout>
                  <c:x val="6.9407867545741908E-2"/>
                  <c:y val="-0.233653828463519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32101138739905632"/>
                  <c:y val="-6.9230991124243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34053235014629624"/>
                  <c:y val="0.144230758310814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3230840593491919"/>
                  <c:y val="7.49995400515187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7.1576863406546343E-2"/>
                  <c:y val="7.21153791554073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0.19954778998108363"/>
                  <c:y val="0.115384606648651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lt1"/>
              </a:solidFill>
              <a:ln w="12700" cap="flat" cmpd="sng" algn="ctr">
                <a:solidFill>
                  <a:srgbClr val="00B0F0"/>
                </a:solidFill>
                <a:prstDash val="solid"/>
                <a:miter lim="800000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253AA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объем инвестиций в основной капитал млрд руб.</c:v>
                </c:pt>
                <c:pt idx="1">
                  <c:v>объем инвестиций по крупным и средним предприятиям млрд руб.</c:v>
                </c:pt>
                <c:pt idx="2">
                  <c:v>отгрузка товаров собственного производства млрд руб.</c:v>
                </c:pt>
                <c:pt idx="3">
                  <c:v>средняя заработная плата по муниципальному округу руб.</c:v>
                </c:pt>
                <c:pt idx="4">
                  <c:v>среднемесячная з/п работников по крупным и средним предприятиям руб.</c:v>
                </c:pt>
                <c:pt idx="5">
                  <c:v>средний размер пенсии руб.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22.6</c:v>
                </c:pt>
                <c:pt idx="1">
                  <c:v>20.9</c:v>
                </c:pt>
                <c:pt idx="2">
                  <c:v>83.2</c:v>
                </c:pt>
                <c:pt idx="3" formatCode="#,##0">
                  <c:v>82966</c:v>
                </c:pt>
                <c:pt idx="4" formatCode="#,##0">
                  <c:v>89034</c:v>
                </c:pt>
                <c:pt idx="5" formatCode="#,##0">
                  <c:v>25056.49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1894912"/>
        <c:axId val="51978624"/>
      </c:radarChart>
      <c:catAx>
        <c:axId val="51894912"/>
        <c:scaling>
          <c:orientation val="minMax"/>
        </c:scaling>
        <c:delete val="0"/>
        <c:axPos val="b"/>
        <c:majorGridlines/>
        <c:numFmt formatCode="m/d/yyyy" sourceLinked="1"/>
        <c:majorTickMark val="none"/>
        <c:minorTickMark val="none"/>
        <c:tickLblPos val="nextTo"/>
        <c:spPr>
          <a:ln w="6350">
            <a:noFill/>
          </a:ln>
        </c:spPr>
        <c:txPr>
          <a:bodyPr/>
          <a:lstStyle/>
          <a:p>
            <a:pPr>
              <a:defRPr>
                <a:solidFill>
                  <a:srgbClr val="253AA1"/>
                </a:solidFill>
              </a:defRPr>
            </a:pPr>
            <a:endParaRPr lang="ru-RU"/>
          </a:p>
        </c:txPr>
        <c:crossAx val="51978624"/>
        <c:crosses val="autoZero"/>
        <c:auto val="1"/>
        <c:lblAlgn val="ctr"/>
        <c:lblOffset val="100"/>
        <c:noMultiLvlLbl val="0"/>
      </c:catAx>
      <c:valAx>
        <c:axId val="51978624"/>
        <c:scaling>
          <c:orientation val="minMax"/>
        </c:scaling>
        <c:delete val="1"/>
        <c:axPos val="l"/>
        <c:majorGridlines/>
        <c:minorGridlines>
          <c:spPr>
            <a:ln>
              <a:noFill/>
            </a:ln>
          </c:spPr>
        </c:minorGridlines>
        <c:numFmt formatCode="General" sourceLinked="1"/>
        <c:majorTickMark val="none"/>
        <c:minorTickMark val="none"/>
        <c:tickLblPos val="nextTo"/>
        <c:crossAx val="51894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23532879047771"/>
          <c:y val="0.15501289739854995"/>
          <c:w val="0.34122217745543587"/>
          <c:h val="0.772647750482126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удовлетворительно</c:v>
                </c:pt>
              </c:strCache>
            </c:strRef>
          </c:tx>
          <c:spPr>
            <a:solidFill>
              <a:srgbClr val="253AA1"/>
            </a:solidFill>
          </c:spPr>
          <c:invertIfNegative val="0"/>
          <c:dLbls>
            <c:txPr>
              <a:bodyPr/>
              <a:lstStyle/>
              <a:p>
                <a:pPr>
                  <a:defRPr sz="800">
                    <a:solidFill>
                      <a:srgbClr val="253AA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Ленинск-Кузнецкий муниципальный округ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37.04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неудовлетворительно</c:v>
                </c:pt>
              </c:strCache>
            </c:strRef>
          </c:tx>
          <c:spPr>
            <a:solidFill>
              <a:srgbClr val="A1ADE9"/>
            </a:solidFill>
          </c:spPr>
          <c:invertIfNegative val="0"/>
          <c:dLbls>
            <c:txPr>
              <a:bodyPr/>
              <a:lstStyle/>
              <a:p>
                <a:pPr>
                  <a:defRPr sz="800">
                    <a:solidFill>
                      <a:srgbClr val="253AA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Ленинск-Кузнецкий муниципальный округ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62.96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1661952"/>
        <c:axId val="171671936"/>
      </c:barChart>
      <c:catAx>
        <c:axId val="17166195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71671936"/>
        <c:crosses val="autoZero"/>
        <c:auto val="1"/>
        <c:lblAlgn val="ctr"/>
        <c:lblOffset val="100"/>
        <c:noMultiLvlLbl val="0"/>
      </c:catAx>
      <c:valAx>
        <c:axId val="1716719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166195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8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48000" cap="flat" cmpd="thickThin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удовлетворительно</c:v>
                </c:pt>
              </c:strCache>
            </c:strRef>
          </c:tx>
          <c:spPr>
            <a:solidFill>
              <a:srgbClr val="253AA1"/>
            </a:solidFill>
          </c:spPr>
          <c:invertIfNegative val="0"/>
          <c:dLbls>
            <c:txPr>
              <a:bodyPr/>
              <a:lstStyle/>
              <a:p>
                <a:pPr>
                  <a:defRPr b="0">
                    <a:solidFill>
                      <a:srgbClr val="253AA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Ленинск-Кузнецкий муниципальный округ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76.97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неудовлетворительно</c:v>
                </c:pt>
              </c:strCache>
            </c:strRef>
          </c:tx>
          <c:spPr>
            <a:solidFill>
              <a:srgbClr val="A1ADE9"/>
            </a:solidFill>
          </c:spPr>
          <c:invertIfNegative val="0"/>
          <c:dLbls>
            <c:dLbl>
              <c:idx val="1"/>
              <c:layout>
                <c:manualLayout>
                  <c:x val="1.414218305864462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0">
                    <a:solidFill>
                      <a:srgbClr val="253AA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Ленинск-Кузнецкий муниципальный округ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23.03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1703296"/>
        <c:axId val="172188416"/>
      </c:barChart>
      <c:catAx>
        <c:axId val="171703296"/>
        <c:scaling>
          <c:orientation val="minMax"/>
        </c:scaling>
        <c:delete val="0"/>
        <c:axPos val="l"/>
        <c:majorTickMark val="out"/>
        <c:minorTickMark val="none"/>
        <c:tickLblPos val="nextTo"/>
        <c:crossAx val="172188416"/>
        <c:crosses val="autoZero"/>
        <c:auto val="1"/>
        <c:lblAlgn val="ctr"/>
        <c:lblOffset val="100"/>
        <c:noMultiLvlLbl val="0"/>
      </c:catAx>
      <c:valAx>
        <c:axId val="1721884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17032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48000" cap="flat" cmpd="thickThin" algn="ctr">
      <a:solidFill>
        <a:schemeClr val="accent1"/>
      </a:solidFill>
      <a:prstDash val="solid"/>
    </a:ln>
    <a:effectLst/>
  </c:spPr>
  <c:txPr>
    <a:bodyPr/>
    <a:lstStyle/>
    <a:p>
      <a:pPr>
        <a:defRPr sz="800" b="1">
          <a:solidFill>
            <a:srgbClr val="4756A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зерно</c:v>
                </c:pt>
              </c:strCache>
            </c:strRef>
          </c:tx>
          <c:spPr>
            <a:solidFill>
              <a:srgbClr val="4756A0"/>
            </a:solidFill>
          </c:spPr>
          <c:invertIfNegative val="0"/>
          <c:dLbls>
            <c:dLbl>
              <c:idx val="0"/>
              <c:layout>
                <c:manualLayout>
                  <c:x val="3.5264749412022782E-2"/>
                  <c:y val="1.4230414691465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rgbClr val="4756A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%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картофель</c:v>
                </c:pt>
              </c:strCache>
            </c:strRef>
          </c:tx>
          <c:spPr>
            <a:solidFill>
              <a:srgbClr val="B1C1E4"/>
            </a:solidFill>
          </c:spPr>
          <c:invertIfNegative val="0"/>
          <c:dLbls>
            <c:dLbl>
              <c:idx val="0"/>
              <c:layout>
                <c:manualLayout>
                  <c:x val="2.4414057285246541E-2"/>
                  <c:y val="-9.48694312764345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rgbClr val="4756A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%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молоко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dLbl>
              <c:idx val="0"/>
              <c:layout>
                <c:manualLayout>
                  <c:x val="2.4414057285246541E-2"/>
                  <c:y val="-1.897388625528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rgbClr val="4756A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%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76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яйцо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2.71267303169406E-2"/>
                  <c:y val="4.74347156382172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rgbClr val="4756A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%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мясо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71267303169406E-2"/>
                  <c:y val="-3.32043009467521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rgbClr val="4756A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%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283558656"/>
        <c:axId val="283560192"/>
        <c:axId val="0"/>
      </c:bar3DChart>
      <c:catAx>
        <c:axId val="283558656"/>
        <c:scaling>
          <c:orientation val="minMax"/>
        </c:scaling>
        <c:delete val="1"/>
        <c:axPos val="b"/>
        <c:majorTickMark val="out"/>
        <c:minorTickMark val="none"/>
        <c:tickLblPos val="nextTo"/>
        <c:crossAx val="283560192"/>
        <c:crosses val="autoZero"/>
        <c:auto val="1"/>
        <c:lblAlgn val="ctr"/>
        <c:lblOffset val="100"/>
        <c:noMultiLvlLbl val="0"/>
      </c:catAx>
      <c:valAx>
        <c:axId val="28356019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2835586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355262126449437"/>
          <c:y val="0.27507615699620969"/>
          <c:w val="0.19692916868960164"/>
          <c:h val="0.49728202814409994"/>
        </c:manualLayout>
      </c:layout>
      <c:overlay val="0"/>
      <c:txPr>
        <a:bodyPr/>
        <a:lstStyle/>
        <a:p>
          <a:pPr>
            <a:defRPr sz="110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257299318641544"/>
          <c:y val="4.3340789996809161E-2"/>
          <c:w val="0.27813897317151071"/>
          <c:h val="0.900316183007338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253AA1"/>
            </a:solidFill>
          </c:spPr>
          <c:invertIfNegative val="0"/>
          <c:dLbls>
            <c:txPr>
              <a:bodyPr/>
              <a:lstStyle/>
              <a:p>
                <a:pPr>
                  <a:defRPr sz="750">
                    <a:solidFill>
                      <a:srgbClr val="253AA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добыча полезных ископаемых</c:v>
                </c:pt>
                <c:pt idx="1">
                  <c:v>обрабатывающие производства</c:v>
                </c:pt>
                <c:pt idx="2">
                  <c:v>обеспечение электрической энергией</c:v>
                </c:pt>
                <c:pt idx="3">
                  <c:v>водоснабжение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66094.3</c:v>
                </c:pt>
                <c:pt idx="1">
                  <c:v>12860.2</c:v>
                </c:pt>
                <c:pt idx="2">
                  <c:v>3307.2</c:v>
                </c:pt>
                <c:pt idx="3">
                  <c:v>942.9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добыча полезных ископаемых</c:v>
                </c:pt>
                <c:pt idx="1">
                  <c:v>обрабатывающие производства</c:v>
                </c:pt>
                <c:pt idx="2">
                  <c:v>обеспечение электрической энергией</c:v>
                </c:pt>
                <c:pt idx="3">
                  <c:v>водоснабжение</c:v>
                </c:pt>
              </c:strCache>
            </c:strRef>
          </c:cat>
          <c:val>
            <c:numRef>
              <c:f>Лист1!$C$2:$C$5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добыча полезных ископаемых</c:v>
                </c:pt>
                <c:pt idx="1">
                  <c:v>обрабатывающие производства</c:v>
                </c:pt>
                <c:pt idx="2">
                  <c:v>обеспечение электрической энергией</c:v>
                </c:pt>
                <c:pt idx="3">
                  <c:v>водоснабжение</c:v>
                </c:pt>
              </c:strCache>
            </c:strRef>
          </c:cat>
          <c:val>
            <c:numRef>
              <c:f>Лист1!$D$2:$D$5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2005888"/>
        <c:axId val="152199936"/>
      </c:barChart>
      <c:catAx>
        <c:axId val="5200588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00" b="1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52199936"/>
        <c:crosses val="autoZero"/>
        <c:auto val="1"/>
        <c:lblAlgn val="ctr"/>
        <c:lblOffset val="100"/>
        <c:noMultiLvlLbl val="0"/>
      </c:catAx>
      <c:valAx>
        <c:axId val="152199936"/>
        <c:scaling>
          <c:orientation val="minMax"/>
        </c:scaling>
        <c:delete val="1"/>
        <c:axPos val="b"/>
        <c:majorGridlines/>
        <c:numFmt formatCode="General" sourceLinked="1"/>
        <c:majorTickMark val="out"/>
        <c:minorTickMark val="none"/>
        <c:tickLblPos val="nextTo"/>
        <c:crossAx val="52005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80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 роста </a:t>
            </a: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*%</a:t>
            </a:r>
            <a:endParaRPr lang="ru-RU" sz="8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48752239468117059"/>
          <c:y val="0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56263620056629782"/>
          <c:y val="0"/>
          <c:w val="0.29310938377634027"/>
          <c:h val="1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темп роста %</c:v>
                </c:pt>
              </c:strCache>
            </c:strRef>
          </c:tx>
          <c:spPr>
            <a:solidFill>
              <a:srgbClr val="253AA1"/>
            </a:solidFill>
          </c:spPr>
          <c:invertIfNegative val="0"/>
          <c:dLbls>
            <c:dLbl>
              <c:idx val="0"/>
              <c:layout>
                <c:manualLayout>
                  <c:x val="0.216163922202950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20221786270598577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 b="1">
                    <a:solidFill>
                      <a:srgbClr val="253AA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108.5</c:v>
                </c:pt>
                <c:pt idx="1">
                  <c:v>101.9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3329792"/>
        <c:axId val="173622400"/>
        <c:axId val="0"/>
      </c:bar3DChart>
      <c:catAx>
        <c:axId val="173329792"/>
        <c:scaling>
          <c:orientation val="minMax"/>
        </c:scaling>
        <c:delete val="1"/>
        <c:axPos val="l"/>
        <c:majorTickMark val="out"/>
        <c:minorTickMark val="none"/>
        <c:tickLblPos val="nextTo"/>
        <c:crossAx val="173622400"/>
        <c:crosses val="autoZero"/>
        <c:auto val="1"/>
        <c:lblAlgn val="ctr"/>
        <c:lblOffset val="100"/>
        <c:noMultiLvlLbl val="0"/>
      </c:catAx>
      <c:valAx>
        <c:axId val="1736224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33297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80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ru-RU" dirty="0" smtClean="0"/>
              <a:t>среднесписочная</a:t>
            </a:r>
            <a:r>
              <a:rPr lang="ru-RU" baseline="0" dirty="0" smtClean="0"/>
              <a:t> численность работников списочного состава</a:t>
            </a:r>
          </a:p>
          <a:p>
            <a:pPr>
              <a:defRPr sz="80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ru-RU" baseline="0" dirty="0" smtClean="0"/>
              <a:t>(без внешних совместителей)  (человек)</a:t>
            </a:r>
            <a:endParaRPr lang="ru-RU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занятового населения по крупным и средним предприятиям</c:v>
                </c:pt>
              </c:strCache>
            </c:strRef>
          </c:tx>
          <c:dPt>
            <c:idx val="0"/>
            <c:bubble3D val="0"/>
            <c:spPr>
              <a:solidFill>
                <a:srgbClr val="253AA1"/>
              </a:solidFill>
            </c:spPr>
          </c:dPt>
          <c:dLbls>
            <c:dLbl>
              <c:idx val="2"/>
              <c:layout>
                <c:manualLayout>
                  <c:x val="2.9650796094685905E-2"/>
                  <c:y val="-6.4551115397358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224378185380418E-3"/>
                  <c:y val="6.71569820470420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2.8751427667188436E-3"/>
                  <c:y val="3.3463437120672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6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Лист1!$A$2:$A$9</c:f>
              <c:strCache>
                <c:ptCount val="8"/>
                <c:pt idx="0">
                  <c:v>добыча угля</c:v>
                </c:pt>
                <c:pt idx="1">
                  <c:v>обрабатывающие производства</c:v>
                </c:pt>
                <c:pt idx="2">
                  <c:v>строительство</c:v>
                </c:pt>
                <c:pt idx="3">
                  <c:v>торговля, ремонт автотранспортных средств</c:v>
                </c:pt>
                <c:pt idx="4">
                  <c:v>образование</c:v>
                </c:pt>
                <c:pt idx="5">
                  <c:v>здравоохранение и социальные услуги</c:v>
                </c:pt>
                <c:pt idx="6">
                  <c:v>культура, спорт</c:v>
                </c:pt>
                <c:pt idx="7">
                  <c:v>прочие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10585</c:v>
                </c:pt>
                <c:pt idx="1">
                  <c:v>2743</c:v>
                </c:pt>
                <c:pt idx="2">
                  <c:v>567</c:v>
                </c:pt>
                <c:pt idx="3">
                  <c:v>1714</c:v>
                </c:pt>
                <c:pt idx="4">
                  <c:v>3831</c:v>
                </c:pt>
                <c:pt idx="5">
                  <c:v>3811</c:v>
                </c:pt>
                <c:pt idx="6">
                  <c:v>604</c:v>
                </c:pt>
                <c:pt idx="7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519220665913047"/>
          <c:y val="0.18801741085881388"/>
          <c:w val="0.32765552849909579"/>
          <c:h val="0.81198258914118615"/>
        </c:manualLayout>
      </c:layout>
      <c:overlay val="0"/>
      <c:txPr>
        <a:bodyPr/>
        <a:lstStyle/>
        <a:p>
          <a:pPr>
            <a:defRPr sz="80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 sz="1100" b="1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ru-RU" dirty="0"/>
              <a:t>среднемесячная заработная плата </a:t>
            </a:r>
            <a:r>
              <a:rPr lang="ru-RU" dirty="0" smtClean="0"/>
              <a:t>работников </a:t>
            </a:r>
          </a:p>
          <a:p>
            <a:pPr algn="ctr">
              <a:defRPr sz="1100" b="1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 dirty="0"/>
          </a:p>
        </c:rich>
      </c:tx>
      <c:layout>
        <c:manualLayout>
          <c:xMode val="edge"/>
          <c:yMode val="edge"/>
          <c:x val="0.16917431365529198"/>
          <c:y val="4.3051820380121585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среднемесячная заработная плата работников</c:v>
                </c:pt>
              </c:strCache>
            </c:strRef>
          </c:tx>
          <c:spPr>
            <a:solidFill>
              <a:srgbClr val="253AA1"/>
            </a:solidFill>
          </c:spPr>
          <c:invertIfNegative val="0"/>
          <c:dLbls>
            <c:dLbl>
              <c:idx val="0"/>
              <c:layout>
                <c:manualLayout>
                  <c:x val="0.27295392022008252"/>
                  <c:y val="-1.435060679337386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89034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2131284034595165"/>
                  <c:y val="-5.6498451942416779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 b="1">
                    <a:solidFill>
                      <a:srgbClr val="253AA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средняя з/п по крупным и средним предприятиям</c:v>
                </c:pt>
                <c:pt idx="1">
                  <c:v>средняя з/п по МО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89034</c:v>
                </c:pt>
                <c:pt idx="1">
                  <c:v>82966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средняя з/п по крупным и средним предприятиям</c:v>
                </c:pt>
                <c:pt idx="1">
                  <c:v>средняя з/п по МО</c:v>
                </c:pt>
              </c:strCache>
            </c:strRef>
          </c:cat>
          <c:val>
            <c:numRef>
              <c:f>Лист1!$C$2:$C$3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средняя з/п по крупным и средним предприятиям</c:v>
                </c:pt>
                <c:pt idx="1">
                  <c:v>средняя з/п по МО</c:v>
                </c:pt>
              </c:strCache>
            </c:strRef>
          </c:cat>
          <c:val>
            <c:numRef>
              <c:f>Лист1!$D$2:$D$3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00157440"/>
        <c:axId val="200167424"/>
        <c:axId val="0"/>
      </c:bar3DChart>
      <c:catAx>
        <c:axId val="20015744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00" b="1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00167424"/>
        <c:crosses val="autoZero"/>
        <c:auto val="1"/>
        <c:lblAlgn val="ctr"/>
        <c:lblOffset val="100"/>
        <c:noMultiLvlLbl val="0"/>
      </c:catAx>
      <c:valAx>
        <c:axId val="2001674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0157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удовлетворительно</c:v>
                </c:pt>
              </c:strCache>
            </c:strRef>
          </c:tx>
          <c:spPr>
            <a:solidFill>
              <a:srgbClr val="253AA1"/>
            </a:solidFill>
          </c:spPr>
          <c:invertIfNegative val="0"/>
          <c:dLbls>
            <c:txPr>
              <a:bodyPr/>
              <a:lstStyle/>
              <a:p>
                <a:pPr>
                  <a:defRPr sz="800">
                    <a:solidFill>
                      <a:srgbClr val="253AA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 Ленинск-Кузнецкий муниципальный округ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83.26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неудовлетворительно</c:v>
                </c:pt>
              </c:strCache>
            </c:strRef>
          </c:tx>
          <c:spPr>
            <a:solidFill>
              <a:srgbClr val="A1ADE9"/>
            </a:solidFill>
          </c:spPr>
          <c:invertIfNegative val="0"/>
          <c:dLbls>
            <c:dLbl>
              <c:idx val="1"/>
              <c:layout>
                <c:manualLayout>
                  <c:x val="2.6929265090224818E-2"/>
                  <c:y val="-5.429910288929049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96070282790267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>
                    <a:solidFill>
                      <a:srgbClr val="253AA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 Ленинск-Кузнецкий муниципальный округ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16.739999999999998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263488"/>
        <c:axId val="173408640"/>
      </c:barChart>
      <c:catAx>
        <c:axId val="17326348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73408640"/>
        <c:crosses val="autoZero"/>
        <c:auto val="1"/>
        <c:lblAlgn val="ctr"/>
        <c:lblOffset val="100"/>
        <c:noMultiLvlLbl val="0"/>
      </c:catAx>
      <c:valAx>
        <c:axId val="1734086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326348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8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48000" cap="flat" cmpd="thickThin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удовлетворительно</c:v>
                </c:pt>
              </c:strCache>
            </c:strRef>
          </c:tx>
          <c:spPr>
            <a:solidFill>
              <a:srgbClr val="253AA1"/>
            </a:solidFill>
          </c:spPr>
          <c:invertIfNegative val="0"/>
          <c:dLbls>
            <c:txPr>
              <a:bodyPr/>
              <a:lstStyle/>
              <a:p>
                <a:pPr>
                  <a:defRPr sz="800">
                    <a:solidFill>
                      <a:srgbClr val="253AA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Ленинск-Кузнецкий муниципальный округ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87.14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неудовлетворительно</c:v>
                </c:pt>
              </c:strCache>
            </c:strRef>
          </c:tx>
          <c:spPr>
            <a:solidFill>
              <a:srgbClr val="A1ADE9"/>
            </a:solidFill>
          </c:spPr>
          <c:invertIfNegative val="0"/>
          <c:dLbls>
            <c:dLbl>
              <c:idx val="0"/>
              <c:layout>
                <c:manualLayout>
                  <c:x val="2.097870743788391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984791027059937E-2"/>
                  <c:y val="-1.0992948932125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984791027059937E-2"/>
                  <c:y val="-1.0992948932125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>
                    <a:solidFill>
                      <a:srgbClr val="253AA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Ленинск-Кузнецкий муниципальный округ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12.86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487616"/>
        <c:axId val="173489152"/>
      </c:barChart>
      <c:catAx>
        <c:axId val="17348761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73489152"/>
        <c:crosses val="autoZero"/>
        <c:auto val="1"/>
        <c:lblAlgn val="ctr"/>
        <c:lblOffset val="100"/>
        <c:noMultiLvlLbl val="0"/>
      </c:catAx>
      <c:valAx>
        <c:axId val="173489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348761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8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48000" cap="flat" cmpd="thickThin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удовлетворительно</c:v>
                </c:pt>
              </c:strCache>
            </c:strRef>
          </c:tx>
          <c:spPr>
            <a:solidFill>
              <a:srgbClr val="253AA1"/>
            </a:solidFill>
          </c:spPr>
          <c:invertIfNegative val="0"/>
          <c:dLbls>
            <c:txPr>
              <a:bodyPr/>
              <a:lstStyle/>
              <a:p>
                <a:pPr>
                  <a:defRPr sz="800">
                    <a:solidFill>
                      <a:srgbClr val="253AA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Ленинск-Кузнецкий муниципальный округ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86.55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неудовлетворительно</c:v>
                </c:pt>
              </c:strCache>
            </c:strRef>
          </c:tx>
          <c:spPr>
            <a:solidFill>
              <a:srgbClr val="A1ADE9"/>
            </a:solidFill>
          </c:spPr>
          <c:invertIfNegative val="0"/>
          <c:dLbls>
            <c:dLbl>
              <c:idx val="0"/>
              <c:layout>
                <c:manualLayout>
                  <c:x val="1.4185300231320919E-2"/>
                  <c:y val="-2.288018260907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348240185056736E-2"/>
                  <c:y val="1.14400913045396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>
                    <a:solidFill>
                      <a:srgbClr val="253AA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Ленинск-Кузнецкий муниципальный округ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13.45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523328"/>
        <c:axId val="173524864"/>
      </c:barChart>
      <c:catAx>
        <c:axId val="17352332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73524864"/>
        <c:crosses val="autoZero"/>
        <c:auto val="1"/>
        <c:lblAlgn val="ctr"/>
        <c:lblOffset val="100"/>
        <c:noMultiLvlLbl val="0"/>
      </c:catAx>
      <c:valAx>
        <c:axId val="1735248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352332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8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48000" cap="flat" cmpd="thickThin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удовлетворительно</c:v>
                </c:pt>
              </c:strCache>
            </c:strRef>
          </c:tx>
          <c:spPr>
            <a:solidFill>
              <a:srgbClr val="253AA1"/>
            </a:solidFill>
          </c:spPr>
          <c:invertIfNegative val="0"/>
          <c:dLbls>
            <c:dLbl>
              <c:idx val="0"/>
              <c:layout>
                <c:manualLayout>
                  <c:x val="-2.8155986827432177E-3"/>
                  <c:y val="-2.2005402586241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>
                    <a:solidFill>
                      <a:srgbClr val="253AA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Ленинск-Кузнецкий муниципальный округ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93.75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неудовлетворительно</c:v>
                </c:pt>
              </c:strCache>
            </c:strRef>
          </c:tx>
          <c:spPr>
            <a:solidFill>
              <a:srgbClr val="A1ADE9"/>
            </a:solidFill>
          </c:spPr>
          <c:invertIfNegative val="0"/>
          <c:dLbls>
            <c:dLbl>
              <c:idx val="0"/>
              <c:layout>
                <c:manualLayout>
                  <c:x val="1.407799341371609E-2"/>
                  <c:y val="-1.1002701293120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446796048229654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>
                    <a:solidFill>
                      <a:srgbClr val="253AA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Ленинск-Кузнецкий муниципальный округ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6.25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590784"/>
        <c:axId val="173592576"/>
      </c:barChart>
      <c:catAx>
        <c:axId val="17359078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73592576"/>
        <c:crosses val="autoZero"/>
        <c:auto val="1"/>
        <c:lblAlgn val="ctr"/>
        <c:lblOffset val="100"/>
        <c:noMultiLvlLbl val="0"/>
      </c:catAx>
      <c:valAx>
        <c:axId val="173592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3590784"/>
        <c:crosses val="autoZero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69647424968729121"/>
          <c:y val="0.33665840164538036"/>
          <c:w val="0.29226335558173594"/>
          <c:h val="0.32668319670923934"/>
        </c:manualLayout>
      </c:layout>
      <c:overlay val="0"/>
      <c:txPr>
        <a:bodyPr/>
        <a:lstStyle/>
        <a:p>
          <a:pPr>
            <a:defRPr sz="8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48000" cap="flat" cmpd="thickThin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0.02809</cdr:x>
      <cdr:y>0.72158</cdr:y>
    </cdr:from>
    <cdr:to>
      <cdr:x>0.13997</cdr:x>
      <cdr:y>0.76033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4471" y="3176872"/>
          <a:ext cx="655093" cy="1705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800" dirty="0"/>
        </a:p>
      </cdr:txBody>
    </cdr:sp>
  </cdr:relSizeAnchor>
  <cdr:relSizeAnchor xmlns:cdr="http://schemas.openxmlformats.org/drawingml/2006/chartDrawing">
    <cdr:from>
      <cdr:x>0.84383</cdr:x>
      <cdr:y>0.76963</cdr:y>
    </cdr:from>
    <cdr:to>
      <cdr:x>1</cdr:x>
      <cdr:y>0.97732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152728" y="33884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0.84383</cdr:x>
      <cdr:y>0.77428</cdr:y>
    </cdr:from>
    <cdr:to>
      <cdr:x>1</cdr:x>
      <cdr:y>0.98197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152728" y="340888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4" name="Скругленный прямоугольник 3"/>
        <cdr:cNvSpPr/>
      </cdr:nvSpPr>
      <cdr:spPr>
        <a:xfrm xmlns:a="http://schemas.openxmlformats.org/drawingml/2006/main">
          <a:off x="0" y="-2419330"/>
          <a:ext cx="3005760" cy="2930265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solidFill>
            <a:srgbClr val="B1C1E4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B37D7-8989-964D-A8C1-BF06A633812A}" type="datetimeFigureOut">
              <a:rPr lang="x-none" smtClean="0"/>
              <a:t>25.05.2026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20CD8-132A-1A42-9C3F-9E9662FD4B9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1069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18345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0F7F9D7-69DD-4EB2-972F-98B824971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AB7D7F1A-BE5B-66EE-342D-3538B6608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C4178875-FF37-EE86-DAD7-380DFAB7B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B63DEEC-3F28-764A-E6C2-61F16D030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3577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984639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31023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53786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8284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158084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757DA93-4D9C-77CF-5054-BF0A682EC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8494490F-0AFD-4883-F4B8-600A1C5284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6635C33F-0DE6-2577-5E76-38F880651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B64622D-47AF-7FD3-B699-477337452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65631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2FEE848-E41B-A1B8-4AC0-0D7577460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ED2D8F3F-87A9-9214-6BBF-7ADA34AB94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F20DAD4F-891F-3AFF-D81F-EDE67BB05D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5530A5D-6A41-8892-BB6A-9B2EEEE272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42652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4442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16BCC1B-C639-1BB8-956F-A6C62B6E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DF1485FD-BE14-D346-9FB3-2D5150BEA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B5966B83-3494-8F01-AF2D-1BEBA2A72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F3A82F7-7F86-790C-AC05-42214FC78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10114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16327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8016-56EC-0A43-ADB2-8D6B320CC239}" type="datetime1">
              <a:rPr lang="ru-RU" smtClean="0"/>
              <a:t>25.05.2026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6264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25D4-5D07-C84F-8F5B-C0FCE56BAA04}" type="datetime1">
              <a:rPr lang="ru-RU" smtClean="0"/>
              <a:t>25.05.2026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0939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25FE6-9F58-E04A-AF5D-E0D3CED08D0B}" type="datetime1">
              <a:rPr lang="ru-RU" smtClean="0"/>
              <a:t>25.05.2026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5683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93C6A-949B-8546-BF85-B80F61ADB7C8}" type="datetime1">
              <a:rPr lang="ru-RU" smtClean="0"/>
              <a:t>25.05.2026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99226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1187-46BE-9D44-A2D2-7AB336D6874D}" type="datetime1">
              <a:rPr lang="ru-RU" smtClean="0"/>
              <a:t>25.05.2026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4368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ED714-477C-8E4F-80B2-8100E37C6C45}" type="datetime1">
              <a:rPr lang="ru-RU" smtClean="0"/>
              <a:t>25.05.2026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4144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CC66-20DE-6A40-94F2-95386CD16213}" type="datetime1">
              <a:rPr lang="ru-RU" smtClean="0"/>
              <a:t>25.05.2026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10799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66C4-FF1D-DE42-949B-EFC34EECAF9A}" type="datetime1">
              <a:rPr lang="ru-RU" smtClean="0"/>
              <a:t>25.05.2026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20264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0058-7471-E142-87EA-3597FEA11B8A}" type="datetime1">
              <a:rPr lang="ru-RU" smtClean="0"/>
              <a:t>25.05.2026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6710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BD9B-40A4-764D-8305-4622582737AA}" type="datetime1">
              <a:rPr lang="ru-RU" smtClean="0"/>
              <a:t>25.05.2026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0703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164F-07BA-6243-AF5E-D22E108E4987}" type="datetime1">
              <a:rPr lang="ru-RU" smtClean="0"/>
              <a:t>25.05.2026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3252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ACFB-CE6A-F744-9AEA-E08B5B8BAE3D}" type="datetime1">
              <a:rPr lang="ru-RU" smtClean="0"/>
              <a:t>25.05.2026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9922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image" Target="../media/image19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8" Type="http://schemas.openxmlformats.org/officeDocument/2006/relationships/image" Target="../media/image62.png"/><Relationship Id="rId17" Type="http://schemas.openxmlformats.org/officeDocument/2006/relationships/image" Target="../media/image61.png"/><Relationship Id="rId2" Type="http://schemas.openxmlformats.org/officeDocument/2006/relationships/image" Target="../media/image59.png"/><Relationship Id="rId16" Type="http://schemas.openxmlformats.org/officeDocument/2006/relationships/image" Target="../media/image166.sv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19" Type="http://schemas.openxmlformats.org/officeDocument/2006/relationships/image" Target="../media/image63.png"/><Relationship Id="rId9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12" Type="http://schemas.openxmlformats.org/officeDocument/2006/relationships/image" Target="../media/image10.png"/><Relationship Id="rId17" Type="http://schemas.openxmlformats.org/officeDocument/2006/relationships/image" Target="../media/image13.png"/><Relationship Id="rId2" Type="http://schemas.openxmlformats.org/officeDocument/2006/relationships/image" Target="../media/image7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18.svg"/><Relationship Id="rId4" Type="http://schemas.openxmlformats.org/officeDocument/2006/relationships/image" Target="../media/image8.png"/><Relationship Id="rId1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jpeg"/><Relationship Id="rId7" Type="http://schemas.openxmlformats.org/officeDocument/2006/relationships/image" Target="../media/image76.png"/><Relationship Id="rId12" Type="http://schemas.openxmlformats.org/officeDocument/2006/relationships/image" Target="../media/image8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79.jpeg"/><Relationship Id="rId5" Type="http://schemas.openxmlformats.org/officeDocument/2006/relationships/image" Target="../media/image74.jpeg"/><Relationship Id="rId10" Type="http://schemas.openxmlformats.org/officeDocument/2006/relationships/image" Target="../media/image78.png"/><Relationship Id="rId4" Type="http://schemas.openxmlformats.org/officeDocument/2006/relationships/image" Target="../media/image73.jpeg"/><Relationship Id="rId9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digital42.ru/" TargetMode="External"/><Relationship Id="rId13" Type="http://schemas.openxmlformats.org/officeDocument/2006/relationships/hyperlink" Target="mailto:gkh42@ako.ru" TargetMode="External"/><Relationship Id="rId18" Type="http://schemas.openxmlformats.org/officeDocument/2006/relationships/image" Target="../media/image1.png"/><Relationship Id="rId3" Type="http://schemas.openxmlformats.org/officeDocument/2006/relationships/hyperlink" Target="mailto:dprom@ako.ru" TargetMode="External"/><Relationship Id="rId21" Type="http://schemas.openxmlformats.org/officeDocument/2006/relationships/hyperlink" Target="https://kugi.kemobl.ru/" TargetMode="External"/><Relationship Id="rId7" Type="http://schemas.openxmlformats.org/officeDocument/2006/relationships/hyperlink" Target="mailto:digital@ako.ru" TargetMode="External"/><Relationship Id="rId12" Type="http://schemas.openxmlformats.org/officeDocument/2006/relationships/hyperlink" Target="https://mtmp42.ru/" TargetMode="External"/><Relationship Id="rId17" Type="http://schemas.openxmlformats.org/officeDocument/2006/relationships/hyperlink" Target="https://mincult-kuzbass.ru/" TargetMode="External"/><Relationship Id="rId2" Type="http://schemas.openxmlformats.org/officeDocument/2006/relationships/notesSlide" Target="../notesSlides/notesSlide10.xml"/><Relationship Id="rId16" Type="http://schemas.openxmlformats.org/officeDocument/2006/relationships/hyperlink" Target="https://mcx42.ru/" TargetMode="External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minstroykuzbass.ru/" TargetMode="External"/><Relationship Id="rId11" Type="http://schemas.openxmlformats.org/officeDocument/2006/relationships/hyperlink" Target="mailto:priem@mtmp42.ru" TargetMode="External"/><Relationship Id="rId5" Type="http://schemas.openxmlformats.org/officeDocument/2006/relationships/hyperlink" Target="mailto:zam@dsko.ru" TargetMode="External"/><Relationship Id="rId15" Type="http://schemas.openxmlformats.org/officeDocument/2006/relationships/hyperlink" Target="https://economy.kemobl.ru/" TargetMode="External"/><Relationship Id="rId10" Type="http://schemas.openxmlformats.org/officeDocument/2006/relationships/hyperlink" Target="https://ako.ru/structure/departament-elektroenergetiki" TargetMode="External"/><Relationship Id="rId19" Type="http://schemas.openxmlformats.org/officeDocument/2006/relationships/image" Target="../media/image81.png"/><Relationship Id="rId4" Type="http://schemas.openxmlformats.org/officeDocument/2006/relationships/hyperlink" Target="https://&#1084;&#1080;&#1085;&#1087;&#1088;&#1086;&#1084;&#1090;&#1086;&#1088;&#1075;42.&#1088;&#1092;/" TargetMode="External"/><Relationship Id="rId9" Type="http://schemas.openxmlformats.org/officeDocument/2006/relationships/hyperlink" Target="mailto:Dep_ee@ako.ru" TargetMode="External"/><Relationship Id="rId14" Type="http://schemas.openxmlformats.org/officeDocument/2006/relationships/hyperlink" Target="https://gkh42.kemobl.ru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85.png"/><Relationship Id="rId18" Type="http://schemas.openxmlformats.org/officeDocument/2006/relationships/image" Target="../media/image90.png"/><Relationship Id="rId3" Type="http://schemas.openxmlformats.org/officeDocument/2006/relationships/image" Target="../media/image59.png"/><Relationship Id="rId12" Type="http://schemas.openxmlformats.org/officeDocument/2006/relationships/image" Target="../media/image210.svg"/><Relationship Id="rId17" Type="http://schemas.openxmlformats.org/officeDocument/2006/relationships/image" Target="../media/image8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84.png"/><Relationship Id="rId6" Type="http://schemas.openxmlformats.org/officeDocument/2006/relationships/image" Target="../media/image206.svg"/><Relationship Id="rId15" Type="http://schemas.openxmlformats.org/officeDocument/2006/relationships/image" Target="../media/image87.png"/><Relationship Id="rId10" Type="http://schemas.openxmlformats.org/officeDocument/2006/relationships/image" Target="../media/image208.svg"/><Relationship Id="rId19" Type="http://schemas.openxmlformats.org/officeDocument/2006/relationships/image" Target="../media/image91.png"/><Relationship Id="rId9" Type="http://schemas.openxmlformats.org/officeDocument/2006/relationships/image" Target="../media/image83.png"/><Relationship Id="rId4" Type="http://schemas.openxmlformats.org/officeDocument/2006/relationships/image" Target="../media/image204.svg"/><Relationship Id="rId14" Type="http://schemas.openxmlformats.org/officeDocument/2006/relationships/image" Target="../media/image8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3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16.png"/><Relationship Id="rId21" Type="http://schemas.openxmlformats.org/officeDocument/2006/relationships/image" Target="../media/image38.svg"/><Relationship Id="rId12" Type="http://schemas.openxmlformats.org/officeDocument/2006/relationships/image" Target="../media/image2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15" Type="http://schemas.openxmlformats.org/officeDocument/2006/relationships/image" Target="../media/image17.png"/><Relationship Id="rId9" Type="http://schemas.openxmlformats.org/officeDocument/2006/relationships/image" Target="../media/image15.png"/><Relationship Id="rId14" Type="http://schemas.openxmlformats.org/officeDocument/2006/relationships/image" Target="../media/image30.svg"/><Relationship Id="rId22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svg"/><Relationship Id="rId11" Type="http://schemas.openxmlformats.org/officeDocument/2006/relationships/chart" Target="../charts/chart5.xml"/><Relationship Id="rId10" Type="http://schemas.openxmlformats.org/officeDocument/2006/relationships/chart" Target="../charts/chart4.xml"/><Relationship Id="rId9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18" Type="http://schemas.openxmlformats.org/officeDocument/2006/relationships/image" Target="../media/image58.svg"/><Relationship Id="rId3" Type="http://schemas.openxmlformats.org/officeDocument/2006/relationships/image" Target="../media/image23.png"/><Relationship Id="rId21" Type="http://schemas.openxmlformats.org/officeDocument/2006/relationships/image" Target="../media/image30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6.svg"/><Relationship Id="rId20" Type="http://schemas.openxmlformats.org/officeDocument/2006/relationships/image" Target="../media/image60.sv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6.png"/><Relationship Id="rId5" Type="http://schemas.openxmlformats.org/officeDocument/2006/relationships/image" Target="../media/image24.png"/><Relationship Id="rId15" Type="http://schemas.openxmlformats.org/officeDocument/2006/relationships/image" Target="../media/image27.png"/><Relationship Id="rId10" Type="http://schemas.openxmlformats.org/officeDocument/2006/relationships/image" Target="../media/image50.svg"/><Relationship Id="rId19" Type="http://schemas.openxmlformats.org/officeDocument/2006/relationships/image" Target="../media/image29.png"/><Relationship Id="rId4" Type="http://schemas.openxmlformats.org/officeDocument/2006/relationships/image" Target="../media/image44.svg"/><Relationship Id="rId9" Type="http://schemas.openxmlformats.org/officeDocument/2006/relationships/image" Target="../media/image25.png"/><Relationship Id="rId14" Type="http://schemas.openxmlformats.org/officeDocument/2006/relationships/image" Target="../media/image5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svg"/><Relationship Id="rId5" Type="http://schemas.openxmlformats.org/officeDocument/2006/relationships/image" Target="../media/image32.png"/><Relationship Id="rId10" Type="http://schemas.openxmlformats.org/officeDocument/2006/relationships/image" Target="../media/image68.svg"/><Relationship Id="rId4" Type="http://schemas.openxmlformats.org/officeDocument/2006/relationships/image" Target="../media/image62.sv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.xml"/><Relationship Id="rId3" Type="http://schemas.openxmlformats.org/officeDocument/2006/relationships/chart" Target="../charts/chart6.xml"/><Relationship Id="rId7" Type="http://schemas.openxmlformats.org/officeDocument/2006/relationships/chart" Target="../charts/chart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3.png"/><Relationship Id="rId5" Type="http://schemas.openxmlformats.org/officeDocument/2006/relationships/image" Target="../media/image38.png"/><Relationship Id="rId10" Type="http://schemas.openxmlformats.org/officeDocument/2006/relationships/image" Target="../media/image42.jp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F35A2E48-CBA7-81AD-1A95-7B102E7F945B}"/>
              </a:ext>
            </a:extLst>
          </p:cNvPr>
          <p:cNvSpPr/>
          <p:nvPr/>
        </p:nvSpPr>
        <p:spPr>
          <a:xfrm>
            <a:off x="7613351" y="158307"/>
            <a:ext cx="2153465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КЕМЕРОВСКАЯ ОБЛАСТЬ - КУЗБАСС</a:t>
            </a:r>
            <a:endParaRPr kumimoji="0" lang="x-non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="" xmlns:a16="http://schemas.microsoft.com/office/drawing/2014/main" id="{F5C67211-303C-B1E1-A395-221ED7DB4133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724669" y="5568373"/>
            <a:ext cx="81618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 МУНИЦИПАЛЬНОГО ОКРУГА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D7E10695-D534-59E7-0ADC-AFB0EF764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42" y="173737"/>
            <a:ext cx="517925" cy="66125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51112" y="398414"/>
            <a:ext cx="3942272" cy="31841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5" name="Picture 4" descr="C:\Users\pechkova\Downloads\attachment (3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083" y="1162689"/>
            <a:ext cx="2004664" cy="241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02" y="2890696"/>
            <a:ext cx="1774210" cy="12419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102" y="3316404"/>
            <a:ext cx="1801505" cy="122147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36"/>
          <a:stretch/>
        </p:blipFill>
        <p:spPr bwMode="auto">
          <a:xfrm>
            <a:off x="5017741" y="3051057"/>
            <a:ext cx="1908498" cy="12419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95831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BABAF71-4089-4635-8D62-BB2C93B79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Скругленный прямоугольник 134">
            <a:extLst>
              <a:ext uri="{FF2B5EF4-FFF2-40B4-BE49-F238E27FC236}">
                <a16:creationId xmlns="" xmlns:a16="http://schemas.microsoft.com/office/drawing/2014/main" id="{45A40C3D-5FE2-E053-3290-D28F2204372C}"/>
              </a:ext>
            </a:extLst>
          </p:cNvPr>
          <p:cNvSpPr/>
          <p:nvPr/>
        </p:nvSpPr>
        <p:spPr>
          <a:xfrm>
            <a:off x="6789839" y="312739"/>
            <a:ext cx="2736298" cy="6310196"/>
          </a:xfrm>
          <a:prstGeom prst="roundRect">
            <a:avLst>
              <a:gd name="adj" fmla="val 7036"/>
            </a:avLst>
          </a:prstGeom>
          <a:ln>
            <a:solidFill>
              <a:srgbClr val="4756A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00" b="1" dirty="0"/>
          </a:p>
          <a:p>
            <a:endParaRPr lang="ru-RU" sz="12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2020 году Ленинск-Кузнецкому присвоено почетное звание Кемеровской области – Кузбасса «Город трудовой доблести и воинской славы»</a:t>
            </a:r>
          </a:p>
          <a:p>
            <a:endParaRPr lang="ru-RU" sz="12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января 2025 г. Ленинск-Кузнецкому присвоено почетное звание Российской Федерации</a:t>
            </a:r>
            <a:r>
              <a:rPr lang="ru-RU" sz="12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«Город трудовой доблести»</a:t>
            </a:r>
          </a:p>
          <a:p>
            <a:endParaRPr lang="ru-RU" sz="12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мая </a:t>
            </a:r>
            <a:r>
              <a:rPr lang="ru-RU" sz="12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Ленинск-Кузнецкому присвоено </a:t>
            </a:r>
            <a:r>
              <a:rPr lang="ru-RU" sz="12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звание – «Литературный город России</a:t>
            </a:r>
            <a:r>
              <a:rPr lang="ru-RU" sz="12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endParaRPr lang="ru-RU" sz="12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февраля 2024 г.</a:t>
            </a:r>
          </a:p>
          <a:p>
            <a:r>
              <a:rPr lang="ru-RU" sz="12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 лет Ленинск-Кузнецкому району</a:t>
            </a:r>
          </a:p>
          <a:p>
            <a:endParaRPr lang="ru-RU" sz="12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октября </a:t>
            </a:r>
            <a:r>
              <a:rPr lang="ru-RU" sz="12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</a:t>
            </a:r>
            <a:r>
              <a:rPr lang="ru-RU" sz="12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</a:p>
          <a:p>
            <a:r>
              <a:rPr lang="ru-RU" sz="12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</a:t>
            </a:r>
            <a:r>
              <a:rPr lang="ru-RU" sz="12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 г. Полысаево</a:t>
            </a:r>
          </a:p>
          <a:p>
            <a:endParaRPr lang="ru-RU" sz="12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июня </a:t>
            </a:r>
            <a:r>
              <a:rPr lang="ru-RU" sz="12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</a:t>
            </a:r>
          </a:p>
          <a:p>
            <a:pPr lvl="0"/>
            <a:r>
              <a:rPr lang="ru-RU" sz="12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ru-RU" sz="1200" b="1" dirty="0" err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летие</a:t>
            </a:r>
            <a:r>
              <a:rPr lang="ru-RU" sz="12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12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</a:t>
            </a:r>
          </a:p>
          <a:p>
            <a:endParaRPr lang="ru-RU" sz="12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b="1" dirty="0">
              <a:solidFill>
                <a:srgbClr val="253AA1"/>
              </a:solidFill>
            </a:endParaRPr>
          </a:p>
        </p:txBody>
      </p:sp>
      <p:sp>
        <p:nvSpPr>
          <p:cNvPr id="132" name="Скругленный прямоугольник 131">
            <a:extLst>
              <a:ext uri="{FF2B5EF4-FFF2-40B4-BE49-F238E27FC236}">
                <a16:creationId xmlns="" xmlns:a16="http://schemas.microsoft.com/office/drawing/2014/main" id="{8D9851CB-3B9D-FFA9-7B9B-F99179EA665A}"/>
              </a:ext>
            </a:extLst>
          </p:cNvPr>
          <p:cNvSpPr/>
          <p:nvPr/>
        </p:nvSpPr>
        <p:spPr>
          <a:xfrm>
            <a:off x="627016" y="1401545"/>
            <a:ext cx="6056289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7" name="Скругленный прямоугольник 196">
            <a:extLst>
              <a:ext uri="{FF2B5EF4-FFF2-40B4-BE49-F238E27FC236}">
                <a16:creationId xmlns="" xmlns:a16="http://schemas.microsoft.com/office/drawing/2014/main" id="{F2BF197B-A448-E079-7BC3-CC0BAF390F9F}"/>
              </a:ext>
            </a:extLst>
          </p:cNvPr>
          <p:cNvSpPr/>
          <p:nvPr/>
        </p:nvSpPr>
        <p:spPr>
          <a:xfrm>
            <a:off x="750637" y="1525350"/>
            <a:ext cx="2843999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317F9C4-38A1-7877-08F5-FF97015D71C6}"/>
              </a:ext>
            </a:extLst>
          </p:cNvPr>
          <p:cNvSpPr txBox="1"/>
          <p:nvPr/>
        </p:nvSpPr>
        <p:spPr>
          <a:xfrm>
            <a:off x="627016" y="550177"/>
            <a:ext cx="916057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smtClean="0">
                <a:latin typeface="Arial" panose="020B0604020202020204" pitchFamily="34" charset="0"/>
                <a:cs typeface="Arial" panose="020B0604020202020204" pitchFamily="34" charset="0"/>
              </a:rPr>
              <a:t>ЗНАКОВЫЕ </a:t>
            </a:r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СОБЫТИЯ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26243AEC-A602-C121-C4DA-F42F48447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07757ABF-CE18-4EF4-9BF0-AE7C8D81B176}"/>
              </a:ext>
            </a:extLst>
          </p:cNvPr>
          <p:cNvSpPr/>
          <p:nvPr/>
        </p:nvSpPr>
        <p:spPr>
          <a:xfrm>
            <a:off x="756560" y="3919288"/>
            <a:ext cx="2844000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A399365B-8394-2661-767B-A9A723347202}"/>
              </a:ext>
            </a:extLst>
          </p:cNvPr>
          <p:cNvSpPr/>
          <p:nvPr/>
        </p:nvSpPr>
        <p:spPr>
          <a:xfrm>
            <a:off x="3725362" y="1525350"/>
            <a:ext cx="2826000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="" xmlns:a16="http://schemas.microsoft.com/office/drawing/2014/main" id="{793D5F30-060A-B010-4F6B-9E7C5FE58BF0}"/>
              </a:ext>
            </a:extLst>
          </p:cNvPr>
          <p:cNvSpPr/>
          <p:nvPr/>
        </p:nvSpPr>
        <p:spPr>
          <a:xfrm>
            <a:off x="3725362" y="3919288"/>
            <a:ext cx="2826000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FC00114-96E8-8DCE-5F77-070CD6F3BE93}"/>
              </a:ext>
            </a:extLst>
          </p:cNvPr>
          <p:cNvSpPr txBox="1"/>
          <p:nvPr/>
        </p:nvSpPr>
        <p:spPr>
          <a:xfrm>
            <a:off x="750637" y="6622934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62" y="1520452"/>
            <a:ext cx="2826000" cy="222713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60" y="1529826"/>
            <a:ext cx="2790969" cy="221776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172" y="432919"/>
            <a:ext cx="2298402" cy="968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5" descr="https://leninsk.kemobl.ru/upload/iblock/be4/slid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https://leninsk.kemobl.ru/upload/iblock/a58/slide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560" y="3957628"/>
            <a:ext cx="2790968" cy="21841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25361" y="3957628"/>
            <a:ext cx="2826001" cy="21841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460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665279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SWOT-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</a:t>
            </a:r>
            <a:b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«Ленинск-Кузнецкий муниципальный округ»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11</a:t>
            </a:fld>
            <a:endParaRPr lang="x-non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51" y="6577676"/>
            <a:ext cx="7383462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88639" y="1260931"/>
            <a:ext cx="2340591" cy="788596"/>
          </a:xfrm>
          <a:prstGeom prst="roundRect">
            <a:avLst/>
          </a:prstGeom>
          <a:solidFill>
            <a:srgbClr val="A1AD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cap="all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Сильные стороны</a:t>
            </a:r>
            <a:endParaRPr lang="ru-RU" sz="1400" cap="all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75963" y="1213164"/>
            <a:ext cx="2272352" cy="836363"/>
          </a:xfrm>
          <a:prstGeom prst="roundRect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cap="all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Слабые стороны</a:t>
            </a:r>
            <a:endParaRPr lang="ru-RU" sz="1400" cap="all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2484" y="2295516"/>
            <a:ext cx="3133722" cy="3040759"/>
          </a:xfrm>
          <a:prstGeom prst="roundRect">
            <a:avLst/>
          </a:prstGeom>
          <a:noFill/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27945" y="2261236"/>
            <a:ext cx="2968388" cy="3049272"/>
          </a:xfrm>
          <a:prstGeom prst="roundRect">
            <a:avLst/>
          </a:prstGeom>
          <a:noFill/>
          <a:ln>
            <a:solidFill>
              <a:srgbClr val="B1C1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2484" y="2381533"/>
            <a:ext cx="3555241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ru-RU" sz="800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выгодное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географическое расположение в </a:t>
            </a: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центральной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части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Кузбасса;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расположение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вблизи важных транспортных артерий</a:t>
            </a: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автомагистраль Ленинск-Кузнецкий – Кемерово;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трасса Новосибирск – Ленинск-Кузнецкий;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расса Кемерово – Новокузнецк;</a:t>
            </a:r>
            <a:endParaRPr lang="ru-RU" sz="8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богатых запасов угля </a:t>
            </a: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Кузнецкого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угольного </a:t>
            </a:r>
          </a:p>
          <a:p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бассейна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других минеральных ресурсов;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плодородные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почвы, природные ресурсы;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расположение крупного актива АО «СУЭК-Кузбасс</a:t>
            </a: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угледобывающих предприятий: ООО «ММК-Уголь»,</a:t>
            </a:r>
          </a:p>
          <a:p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АО «Угольная компания «Сила Сибири», ООО «Шахта           Сибирская»; </a:t>
            </a:r>
            <a:endParaRPr lang="ru-RU" sz="8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развитый агропромышленный комплекс </a:t>
            </a:r>
            <a:endParaRPr lang="ru-RU" sz="800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и машиностроительная отрасль;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высокая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населения в трудоспособном возрасте;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уровня безработицы в динамике</a:t>
            </a: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8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территориальных резервов;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ремонт и модернизация жилого фонда;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развитая сеть культурных и спортивных учреждений;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программ и мер поддержки молодёжи, </a:t>
            </a:r>
          </a:p>
          <a:p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специалистов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27945" y="2231157"/>
            <a:ext cx="309150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ru-RU" sz="800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800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достаточно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суровые климатические условия;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выбросы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загрязняющих веществ в воздух и воду;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отток населения,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«старение» </a:t>
            </a: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населения,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высокий уровень </a:t>
            </a: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смертности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дефицит квалифицированных кадров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устаревший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жилой </a:t>
            </a: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фонд;</a:t>
            </a:r>
            <a:endParaRPr lang="ru-RU" sz="8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физическое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моральное устаревание социальной </a:t>
            </a:r>
          </a:p>
          <a:p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инфраструктуры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недостаток разнообразия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 досуга </a:t>
            </a:r>
          </a:p>
          <a:p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и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культурных мероприятий (для молодежи, пожилых);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недостаточная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инфраструктура для </a:t>
            </a: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маломобильных граждан;</a:t>
            </a:r>
            <a:endParaRPr lang="ru-RU" sz="8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ограниченная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 или недостаток </a:t>
            </a: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природно-рекреационных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недостаточно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развитая туристическая инфраструктура;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изношенная </a:t>
            </a: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устаревшая инженерная и транспортная </a:t>
            </a:r>
          </a:p>
          <a:p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инфраструктура</a:t>
            </a:r>
            <a:endParaRPr lang="ru-RU" sz="8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20719" y="1260931"/>
            <a:ext cx="2204112" cy="7574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</a:t>
            </a:r>
            <a:endParaRPr lang="ru-RU" sz="14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694227" y="2287003"/>
            <a:ext cx="3057096" cy="3049272"/>
          </a:xfrm>
          <a:prstGeom prst="round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азвитие переработки угля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машиностроительной отрасли;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инновационных научно-технологических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площадок;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благоприятные условия для развития агропромышленного комплекса;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рекультивация и восстановление промышленных </a:t>
            </a:r>
          </a:p>
          <a:p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и заброшенных территорий;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перспективные площадки для строительства;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связанной системы общественных пространств и рекреационных зон;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различных видов туризма;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оптимизация транспортного каркаса и системы </a:t>
            </a:r>
          </a:p>
          <a:p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общественного транспорта;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МСП как инструмента для увеличения занятости населения;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элементов распределенного образа жизни как потенциала для роста креативных индустрий</a:t>
            </a:r>
            <a:endParaRPr lang="ru-RU" sz="8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045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ACB3B4E-A3F1-9268-7E15-834DA4EE0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="" xmlns:a16="http://schemas.microsoft.com/office/drawing/2014/main" id="{B005C025-2623-9580-35BF-52C29B12C5F2}"/>
              </a:ext>
            </a:extLst>
          </p:cNvPr>
          <p:cNvSpPr/>
          <p:nvPr/>
        </p:nvSpPr>
        <p:spPr>
          <a:xfrm>
            <a:off x="640991" y="1407121"/>
            <a:ext cx="9019844" cy="1116000"/>
          </a:xfrm>
          <a:prstGeom prst="roundRect">
            <a:avLst>
              <a:gd name="adj" fmla="val 23741"/>
            </a:avLst>
          </a:prstGeom>
          <a:solidFill>
            <a:srgbClr val="253AA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pPr marL="3259454" marR="5080" indent="-3247390">
              <a:lnSpc>
                <a:spcPct val="100000"/>
              </a:lnSpc>
              <a:spcBef>
                <a:spcPts val="105"/>
              </a:spcBef>
            </a:pPr>
            <a:r>
              <a:rPr lang="ru-RU" sz="1600" b="1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dirty="0">
                <a:solidFill>
                  <a:srgbClr val="FFFFFF"/>
                </a:solidFill>
                <a:latin typeface="Arial"/>
                <a:cs typeface="Arial"/>
              </a:rPr>
              <a:t>территории</a:t>
            </a:r>
            <a:r>
              <a:rPr lang="ru-RU"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dirty="0" smtClean="0">
                <a:solidFill>
                  <a:srgbClr val="FFFFFF"/>
                </a:solidFill>
                <a:latin typeface="Arial"/>
                <a:cs typeface="Arial"/>
              </a:rPr>
              <a:t>Ленинск-Кузнецкого муниципального округа зарегистрировано</a:t>
            </a:r>
            <a:endParaRPr lang="ru-RU" sz="1600" b="1" spc="-4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3259454" marR="5080" indent="-3247390">
              <a:lnSpc>
                <a:spcPct val="100000"/>
              </a:lnSpc>
              <a:spcBef>
                <a:spcPts val="105"/>
              </a:spcBef>
            </a:pPr>
            <a:r>
              <a:rPr lang="ru-RU" sz="16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40" dirty="0" smtClean="0">
                <a:solidFill>
                  <a:srgbClr val="FFFFFF"/>
                </a:solidFill>
                <a:latin typeface="Arial"/>
                <a:cs typeface="Arial"/>
              </a:rPr>
              <a:t>                              </a:t>
            </a:r>
            <a:r>
              <a:rPr lang="ru-RU" sz="1600" b="1" dirty="0" smtClean="0">
                <a:solidFill>
                  <a:srgbClr val="FFFFFF"/>
                </a:solidFill>
                <a:latin typeface="Arial"/>
                <a:cs typeface="Arial"/>
              </a:rPr>
              <a:t>3 156 субъектов</a:t>
            </a:r>
            <a:r>
              <a:rPr lang="ru-RU" sz="1600" b="1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dirty="0">
                <a:solidFill>
                  <a:srgbClr val="FFFFFF"/>
                </a:solidFill>
                <a:latin typeface="Arial"/>
                <a:cs typeface="Arial"/>
              </a:rPr>
              <a:t>малого</a:t>
            </a:r>
            <a:r>
              <a:rPr lang="ru-RU" sz="16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16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среднего предпринимательства</a:t>
            </a:r>
            <a:endParaRPr lang="ru-RU" sz="1600" dirty="0">
              <a:latin typeface="Arial"/>
              <a:cs typeface="Arial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2DD9035D-0DB5-F710-38AF-4E84C7321C56}"/>
              </a:ext>
            </a:extLst>
          </p:cNvPr>
          <p:cNvSpPr/>
          <p:nvPr/>
        </p:nvSpPr>
        <p:spPr>
          <a:xfrm>
            <a:off x="640991" y="2670151"/>
            <a:ext cx="3819691" cy="1116000"/>
          </a:xfrm>
          <a:prstGeom prst="roundRect">
            <a:avLst>
              <a:gd name="adj" fmla="val 22677"/>
            </a:avLst>
          </a:prstGeom>
          <a:solidFill>
            <a:srgbClr val="A1ADE9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pPr algn="ctr"/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3AA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Малые и средние предприятия</a:t>
            </a:r>
          </a:p>
          <a:p>
            <a:pPr algn="ctr"/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3AA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554</a:t>
            </a:r>
            <a:endParaRPr kumimoji="0" lang="x-none" sz="1600" b="1" i="0" u="none" strike="noStrike" kern="1200" cap="none" spc="0" normalizeH="0" baseline="0" noProof="0" dirty="0">
              <a:ln>
                <a:noFill/>
              </a:ln>
              <a:solidFill>
                <a:srgbClr val="253AA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C5CC6982-BC12-C140-E606-CC07C9F36009}"/>
              </a:ext>
            </a:extLst>
          </p:cNvPr>
          <p:cNvSpPr/>
          <p:nvPr/>
        </p:nvSpPr>
        <p:spPr>
          <a:xfrm>
            <a:off x="697384" y="3933181"/>
            <a:ext cx="9019844" cy="1116000"/>
          </a:xfrm>
          <a:prstGeom prst="roundRect">
            <a:avLst>
              <a:gd name="adj" fmla="val 22677"/>
            </a:avLst>
          </a:prstGeom>
          <a:solidFill>
            <a:srgbClr val="253AA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70 сельскохозяйственных предприятия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="" xmlns:a16="http://schemas.microsoft.com/office/drawing/2014/main" id="{6BA6056E-D12F-33EB-59AB-07A8E8713A78}"/>
              </a:ext>
            </a:extLst>
          </p:cNvPr>
          <p:cNvSpPr/>
          <p:nvPr/>
        </p:nvSpPr>
        <p:spPr>
          <a:xfrm>
            <a:off x="640991" y="5132602"/>
            <a:ext cx="3931009" cy="1324938"/>
          </a:xfrm>
          <a:prstGeom prst="roundRect">
            <a:avLst>
              <a:gd name="adj" fmla="val 22677"/>
            </a:avLst>
          </a:prstGeom>
          <a:solidFill>
            <a:srgbClr val="A1AD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pPr algn="ctr"/>
            <a:r>
              <a:rPr lang="ru-RU" sz="16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Личные подсобные хозяйства</a:t>
            </a:r>
          </a:p>
          <a:p>
            <a:pPr algn="ctr"/>
            <a:r>
              <a:rPr lang="ru-RU" sz="16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3 500 </a:t>
            </a: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="" xmlns:a16="http://schemas.microsoft.com/office/drawing/2014/main" id="{33987FB9-B927-7B2C-FDA8-949F13EB4C31}"/>
              </a:ext>
            </a:extLst>
          </p:cNvPr>
          <p:cNvSpPr/>
          <p:nvPr/>
        </p:nvSpPr>
        <p:spPr>
          <a:xfrm>
            <a:off x="5063656" y="5196210"/>
            <a:ext cx="4597179" cy="1261329"/>
          </a:xfrm>
          <a:prstGeom prst="roundRect">
            <a:avLst>
              <a:gd name="adj" fmla="val 22632"/>
            </a:avLst>
          </a:prstGeom>
          <a:solidFill>
            <a:srgbClr val="A1ADE9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lvl="0" algn="ctr">
              <a:buClr>
                <a:srgbClr val="4756A0"/>
              </a:buClr>
              <a:defRPr/>
            </a:pPr>
            <a:r>
              <a:rPr lang="ru-RU" sz="1600" b="1" dirty="0" err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Самозанятые</a:t>
            </a:r>
            <a:r>
              <a:rPr lang="ru-RU" sz="16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граждане</a:t>
            </a:r>
          </a:p>
          <a:p>
            <a:pPr lvl="0" algn="ctr">
              <a:buClr>
                <a:srgbClr val="4756A0"/>
              </a:buClr>
              <a:defRPr/>
            </a:pPr>
            <a:r>
              <a:rPr lang="ru-RU" sz="1600" b="1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ru-RU" sz="1600" b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299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53AA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CA08B46-D94D-0287-1861-FDC8D42E6E4F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ПРЕДПРИНИМАТЕЛЬСТВО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="" xmlns:a16="http://schemas.microsoft.com/office/drawing/2014/main" id="{C0ACEFC3-9A08-37C3-AB09-1366646D4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="" xmlns:a16="http://schemas.microsoft.com/office/drawing/2014/main" id="{BE68BAEC-57FA-0428-15A8-90E073C6D260}"/>
              </a:ext>
            </a:extLst>
          </p:cNvPr>
          <p:cNvSpPr/>
          <p:nvPr/>
        </p:nvSpPr>
        <p:spPr>
          <a:xfrm>
            <a:off x="5063656" y="2743200"/>
            <a:ext cx="4597179" cy="1042952"/>
          </a:xfrm>
          <a:prstGeom prst="roundRect">
            <a:avLst>
              <a:gd name="adj" fmla="val 22632"/>
            </a:avLst>
          </a:prstGeom>
          <a:solidFill>
            <a:srgbClr val="A1ADE9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tabLst/>
              <a:defRPr/>
            </a:pPr>
            <a:r>
              <a:rPr lang="ru-RU" sz="1600" b="1" dirty="0" smtClean="0">
                <a:solidFill>
                  <a:srgbClr val="F1F1F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Индивидуальные предприниматели</a:t>
            </a:r>
          </a:p>
          <a:p>
            <a:pPr lvl="0">
              <a:buClr>
                <a:srgbClr val="4756A0"/>
              </a:buClr>
              <a:defRPr/>
            </a:pPr>
            <a:r>
              <a:rPr lang="ru-RU" sz="16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ru-RU" sz="16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6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602</a:t>
            </a:r>
            <a:endParaRPr lang="ru-RU" sz="16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10B2E29-A6DF-C835-C29A-A3390F9E30A2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695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9" y="365127"/>
            <a:ext cx="8114943" cy="67210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РАЗВИТИЕ АГРАРНОГО КОМПЛЕКСА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13</a:t>
            </a:fld>
            <a:endParaRPr lang="x-none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71095" y="1050879"/>
            <a:ext cx="2422481" cy="1303360"/>
          </a:xfrm>
          <a:prstGeom prst="roundRect">
            <a:avLst/>
          </a:prstGeom>
          <a:solidFill>
            <a:srgbClr val="253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 агропромышленном комплексе функционируют  70 сельскохозяйственных предприятия</a:t>
            </a:r>
            <a:endParaRPr lang="ru-RU" sz="1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28698" y="975816"/>
            <a:ext cx="4367284" cy="1740088"/>
          </a:xfrm>
          <a:prstGeom prst="roundRect">
            <a:avLst/>
          </a:prstGeom>
          <a:solidFill>
            <a:srgbClr val="253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Объем производства предприятий сельского хозяйства за 2025 составил:</a:t>
            </a:r>
          </a:p>
          <a:p>
            <a:pPr algn="ctr"/>
            <a:r>
              <a:rPr lang="ru-RU" sz="1400" dirty="0"/>
              <a:t>з</a:t>
            </a:r>
            <a:r>
              <a:rPr lang="ru-RU" sz="1400" dirty="0" smtClean="0"/>
              <a:t>ерновых культур – 233,5 тыс. тонн</a:t>
            </a:r>
          </a:p>
          <a:p>
            <a:pPr algn="ctr"/>
            <a:r>
              <a:rPr lang="ru-RU" sz="1400" dirty="0"/>
              <a:t>р</a:t>
            </a:r>
            <a:r>
              <a:rPr lang="ru-RU" sz="1400" dirty="0" smtClean="0"/>
              <a:t>апс – 40,0 тыс. тонн</a:t>
            </a:r>
          </a:p>
          <a:p>
            <a:pPr algn="ctr"/>
            <a:r>
              <a:rPr lang="ru-RU" sz="1400" dirty="0" smtClean="0"/>
              <a:t>картофель - 13,8 тыс. тонн </a:t>
            </a:r>
          </a:p>
          <a:p>
            <a:pPr algn="ctr"/>
            <a:r>
              <a:rPr lang="ru-RU" sz="1400" dirty="0" smtClean="0"/>
              <a:t>молоко – 19,7 тыс. тонн</a:t>
            </a:r>
          </a:p>
          <a:p>
            <a:pPr algn="ctr"/>
            <a:r>
              <a:rPr lang="ru-RU" sz="1400" dirty="0" smtClean="0"/>
              <a:t>мясо – 2,7 тыс. тонн</a:t>
            </a:r>
          </a:p>
          <a:p>
            <a:pPr algn="ctr"/>
            <a:r>
              <a:rPr lang="ru-RU" sz="1400" dirty="0"/>
              <a:t>я</a:t>
            </a:r>
            <a:r>
              <a:rPr lang="ru-RU" sz="1400" dirty="0" smtClean="0"/>
              <a:t>йцо – 35,2 млн шт.</a:t>
            </a:r>
            <a:endParaRPr lang="ru-RU" sz="1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4357" y="2866029"/>
            <a:ext cx="4333165" cy="962167"/>
          </a:xfrm>
          <a:prstGeom prst="roundRect">
            <a:avLst/>
          </a:prstGeom>
          <a:solidFill>
            <a:srgbClr val="A1ADE9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253AA1"/>
                </a:solidFill>
              </a:rPr>
              <a:t>Обеспеченность населения округа продукцией сельского хозяйства </a:t>
            </a:r>
          </a:p>
          <a:p>
            <a:pPr algn="ctr"/>
            <a:r>
              <a:rPr lang="ru-RU" sz="1400" dirty="0" smtClean="0">
                <a:solidFill>
                  <a:srgbClr val="253AA1"/>
                </a:solidFill>
              </a:rPr>
              <a:t>местного производства (%)</a:t>
            </a:r>
            <a:endParaRPr lang="ru-RU" sz="1400" dirty="0">
              <a:solidFill>
                <a:srgbClr val="253AA1"/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95" y="6561553"/>
            <a:ext cx="7614763" cy="22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509" y="2432125"/>
            <a:ext cx="1803921" cy="169291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02" y="2610135"/>
            <a:ext cx="2135875" cy="1740091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057" y="4022676"/>
            <a:ext cx="1857375" cy="174307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49" y="3880865"/>
            <a:ext cx="2073324" cy="176212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7034007"/>
              </p:ext>
            </p:extLst>
          </p:nvPr>
        </p:nvGraphicFramePr>
        <p:xfrm>
          <a:off x="4732933" y="3694175"/>
          <a:ext cx="4681729" cy="2677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954863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D49A0D2-0039-5241-13CE-AA046594A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Скругленный прямоугольник 84">
            <a:extLst>
              <a:ext uri="{FF2B5EF4-FFF2-40B4-BE49-F238E27FC236}">
                <a16:creationId xmlns="" xmlns:a16="http://schemas.microsoft.com/office/drawing/2014/main" id="{8AB45174-ADCB-CCB8-91FD-0B8FE60A37FB}"/>
              </a:ext>
            </a:extLst>
          </p:cNvPr>
          <p:cNvSpPr/>
          <p:nvPr/>
        </p:nvSpPr>
        <p:spPr>
          <a:xfrm>
            <a:off x="1365068" y="1401545"/>
            <a:ext cx="7739175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BEBCFC9-2094-4D30-5E88-AD2AAC9910B5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E161D04-B6AE-6DB3-3015-74CAE5E93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="" xmlns:a16="http://schemas.microsoft.com/office/drawing/2014/main" id="{5F0312A7-08F5-BB4E-B2B0-C7A184546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483971"/>
              </p:ext>
            </p:extLst>
          </p:nvPr>
        </p:nvGraphicFramePr>
        <p:xfrm>
          <a:off x="1365068" y="987552"/>
          <a:ext cx="7739175" cy="5150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2025">
                  <a:extLst>
                    <a:ext uri="{9D8B030D-6E8A-4147-A177-3AD203B41FA5}">
                      <a16:colId xmlns="" xmlns:a16="http://schemas.microsoft.com/office/drawing/2014/main" val="3163916451"/>
                    </a:ext>
                  </a:extLst>
                </a:gridCol>
                <a:gridCol w="3907150">
                  <a:extLst>
                    <a:ext uri="{9D8B030D-6E8A-4147-A177-3AD203B41FA5}">
                      <a16:colId xmlns="" xmlns:a16="http://schemas.microsoft.com/office/drawing/2014/main" val="2399887350"/>
                    </a:ext>
                  </a:extLst>
                </a:gridCol>
              </a:tblGrid>
              <a:tr h="585556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НАИМЕНОВАНИЕ КОМПАНИИ </a:t>
                      </a:r>
                      <a:endParaRPr lang="x-none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solidFill>
                      <a:srgbClr val="253A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100" dirty="0"/>
                        <a:t>СФЕРА ДЕЯТЕЛЬНОСТИ</a:t>
                      </a:r>
                      <a:endParaRPr lang="x-none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solidFill>
                      <a:srgbClr val="253AA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00895412"/>
                  </a:ext>
                </a:extLst>
              </a:tr>
              <a:tr h="294900">
                <a:tc>
                  <a:txBody>
                    <a:bodyPr/>
                    <a:lstStyle/>
                    <a:p>
                      <a:pPr algn="l"/>
                      <a:r>
                        <a:rPr lang="ru-RU" sz="1100" b="1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«СУЭК-Кузбасс»</a:t>
                      </a:r>
                      <a:endParaRPr lang="x-none" sz="1100" b="1" i="0" spc="-10" baseline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00000"/>
                        </a:lnSpc>
                      </a:pPr>
                      <a:r>
                        <a:rPr lang="ru-RU" sz="1100" b="1" dirty="0" smtClean="0">
                          <a:solidFill>
                            <a:srgbClr val="253AA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добыча угля</a:t>
                      </a:r>
                      <a:endParaRPr lang="ru-RU" sz="1100" b="1" i="0" dirty="0" smtClean="0">
                        <a:solidFill>
                          <a:srgbClr val="253AA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66187201"/>
                  </a:ext>
                </a:extLst>
              </a:tr>
              <a:tr h="277986">
                <a:tc>
                  <a:txBody>
                    <a:bodyPr/>
                    <a:lstStyle/>
                    <a:p>
                      <a:pPr algn="l"/>
                      <a:r>
                        <a:rPr lang="ru-RU" sz="1100" b="1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«ММК-Уголь»</a:t>
                      </a:r>
                      <a:endParaRPr lang="x-none" sz="1100" b="1" i="0" spc="-10" baseline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добыча угля</a:t>
                      </a:r>
                      <a:endParaRPr lang="ru-RU" sz="11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/>
                </a:tc>
                <a:extLst>
                  <a:ext uri="{0D108BD9-81ED-4DB2-BD59-A6C34878D82A}">
                    <a16:rowId xmlns="" xmlns:a16="http://schemas.microsoft.com/office/drawing/2014/main" val="3801925131"/>
                  </a:ext>
                </a:extLst>
              </a:tr>
              <a:tr h="235866">
                <a:tc>
                  <a:txBody>
                    <a:bodyPr/>
                    <a:lstStyle/>
                    <a:p>
                      <a:pPr algn="l"/>
                      <a:r>
                        <a:rPr lang="ru-RU" sz="1100" b="1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разрез «</a:t>
                      </a:r>
                      <a:r>
                        <a:rPr lang="ru-RU" sz="1100" b="1" spc="-10" baseline="0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Шестаки</a:t>
                      </a:r>
                      <a:r>
                        <a:rPr lang="ru-RU" sz="1100" b="1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x-none" sz="1100" b="1" i="0" spc="-10" baseline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добыча угля</a:t>
                      </a:r>
                      <a:endParaRPr lang="ru-RU" sz="11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/>
                </a:tc>
              </a:tr>
              <a:tr h="269562">
                <a:tc>
                  <a:txBody>
                    <a:bodyPr/>
                    <a:lstStyle/>
                    <a:p>
                      <a:pPr algn="l"/>
                      <a:r>
                        <a:rPr lang="ru-RU" sz="1100" b="1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«Угольная компания «Сила Сибири»</a:t>
                      </a:r>
                      <a:endParaRPr lang="x-none" sz="1100" b="1" i="0" spc="-10" baseline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добыча угля</a:t>
                      </a:r>
                      <a:endParaRPr lang="ru-RU" sz="11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/>
                </a:tc>
                <a:extLst>
                  <a:ext uri="{0D108BD9-81ED-4DB2-BD59-A6C34878D82A}">
                    <a16:rowId xmlns="" xmlns:a16="http://schemas.microsoft.com/office/drawing/2014/main" val="291548693"/>
                  </a:ext>
                </a:extLst>
              </a:tr>
              <a:tr h="219018">
                <a:tc>
                  <a:txBody>
                    <a:bodyPr/>
                    <a:lstStyle/>
                    <a:p>
                      <a:pPr algn="l"/>
                      <a:r>
                        <a:rPr lang="ru-RU" sz="1100" b="1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«Шахта Сибирская»</a:t>
                      </a:r>
                      <a:endParaRPr lang="x-none" sz="1100" b="1" i="0" spc="-10" baseline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добыча угля</a:t>
                      </a:r>
                      <a:endParaRPr lang="ru-RU" sz="11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/>
                </a:tc>
                <a:extLst>
                  <a:ext uri="{0D108BD9-81ED-4DB2-BD59-A6C34878D82A}">
                    <a16:rowId xmlns="" xmlns:a16="http://schemas.microsoft.com/office/drawing/2014/main" val="430485187"/>
                  </a:ext>
                </a:extLst>
              </a:tr>
              <a:tr h="227443">
                <a:tc>
                  <a:txBody>
                    <a:bodyPr/>
                    <a:lstStyle/>
                    <a:p>
                      <a:pPr algn="l"/>
                      <a:r>
                        <a:rPr lang="ru-RU" sz="1100" b="1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«СИБ-ДАМЕЛЬ»</a:t>
                      </a:r>
                      <a:endParaRPr lang="x-none" sz="1100" b="1" i="0" spc="-10" baseline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машин и оборудования</a:t>
                      </a:r>
                      <a:endParaRPr lang="ru-RU" sz="11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/>
                </a:tc>
                <a:extLst>
                  <a:ext uri="{0D108BD9-81ED-4DB2-BD59-A6C34878D82A}">
                    <a16:rowId xmlns="" xmlns:a16="http://schemas.microsoft.com/office/drawing/2014/main" val="3771482407"/>
                  </a:ext>
                </a:extLst>
              </a:tr>
              <a:tr h="244290">
                <a:tc>
                  <a:txBody>
                    <a:bodyPr/>
                    <a:lstStyle/>
                    <a:p>
                      <a:pPr algn="l"/>
                      <a:r>
                        <a:rPr lang="ru-RU" sz="1100" b="1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«Завод углеродистых материалов»</a:t>
                      </a:r>
                      <a:endParaRPr lang="x-none" sz="1100" b="1" i="0" spc="-10" baseline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производство кокса</a:t>
                      </a:r>
                      <a:endParaRPr lang="ru-RU" sz="11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/>
                </a:tc>
                <a:extLst>
                  <a:ext uri="{0D108BD9-81ED-4DB2-BD59-A6C34878D82A}">
                    <a16:rowId xmlns="" xmlns:a16="http://schemas.microsoft.com/office/drawing/2014/main" val="3630183076"/>
                  </a:ext>
                </a:extLst>
              </a:tr>
              <a:tr h="244290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«Завод Красный Октябрь»</a:t>
                      </a:r>
                      <a:endParaRPr lang="x-none" sz="1100" b="1" i="0" spc="-10" baseline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ленточных конвейеров </a:t>
                      </a:r>
                      <a:endParaRPr lang="ru-RU" sz="11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/>
                </a:tc>
              </a:tr>
              <a:tr h="219018">
                <a:tc>
                  <a:txBody>
                    <a:bodyPr/>
                    <a:lstStyle/>
                    <a:p>
                      <a:pPr algn="l"/>
                      <a:r>
                        <a:rPr lang="ru-RU" sz="1100" b="1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«Трансмаш»</a:t>
                      </a:r>
                      <a:endParaRPr lang="x-none" sz="1100" b="1" i="0" spc="-10" baseline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ремонт и монтаж машин и оборудования</a:t>
                      </a:r>
                      <a:endParaRPr lang="ru-RU" sz="11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/>
                </a:tc>
              </a:tr>
              <a:tr h="235867">
                <a:tc>
                  <a:txBody>
                    <a:bodyPr/>
                    <a:lstStyle/>
                    <a:p>
                      <a:pPr algn="l"/>
                      <a:r>
                        <a:rPr lang="ru-RU" sz="1100" b="1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100" b="1" spc="-10" baseline="0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ПромГазСервис</a:t>
                      </a:r>
                      <a:r>
                        <a:rPr lang="ru-RU" sz="1100" b="1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x-none" sz="1100" b="1" i="0" spc="-10" baseline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химическое производство</a:t>
                      </a:r>
                      <a:endParaRPr lang="ru-RU" sz="11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/>
                </a:tc>
                <a:extLst>
                  <a:ext uri="{0D108BD9-81ED-4DB2-BD59-A6C34878D82A}">
                    <a16:rowId xmlns="" xmlns:a16="http://schemas.microsoft.com/office/drawing/2014/main" val="4010085752"/>
                  </a:ext>
                </a:extLst>
              </a:tr>
              <a:tr h="235867">
                <a:tc>
                  <a:txBody>
                    <a:bodyPr/>
                    <a:lstStyle/>
                    <a:p>
                      <a:pPr algn="l"/>
                      <a:r>
                        <a:rPr lang="ru-RU" sz="1100" b="1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«Ленинск-Кузнецкая электросеть»</a:t>
                      </a:r>
                      <a:endParaRPr lang="x-none" sz="1100" b="1" i="0" spc="-10" baseline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и распределение электроэнергии</a:t>
                      </a:r>
                      <a:endParaRPr lang="ru-RU" sz="11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/>
                </a:tc>
              </a:tr>
              <a:tr h="327405">
                <a:tc>
                  <a:txBody>
                    <a:bodyPr/>
                    <a:lstStyle/>
                    <a:p>
                      <a:pPr algn="l"/>
                      <a:r>
                        <a:rPr lang="ru-RU" sz="1100" b="1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ОАО «СКЭК»</a:t>
                      </a:r>
                      <a:endParaRPr lang="x-none" sz="1100" b="1" i="0" spc="-10" baseline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и распределение электроэнергии, газа и воды</a:t>
                      </a:r>
                      <a:endParaRPr lang="ru-RU" sz="11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/>
                </a:tc>
              </a:tr>
              <a:tr h="270684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ЗАО «Карбо-ЦАКК»</a:t>
                      </a:r>
                      <a:endParaRPr lang="x-none" sz="1100" b="1" i="0" spc="-10" baseline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полимерных ампул </a:t>
                      </a:r>
                      <a:endParaRPr lang="ru-RU" sz="11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/>
                </a:tc>
              </a:tr>
              <a:tr h="244290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ФГУП «Завод полукоксования»</a:t>
                      </a:r>
                      <a:endParaRPr lang="x-none" sz="1100" b="1" i="0" spc="-10" baseline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химических продуктов</a:t>
                      </a:r>
                      <a:endParaRPr lang="ru-RU" sz="11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/>
                </a:tc>
              </a:tr>
              <a:tr h="235867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«Племенной завод Ленинск-Кузнецкий»</a:t>
                      </a:r>
                      <a:endParaRPr lang="x-none" sz="1100" b="1" i="0" spc="-10" baseline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  <a:endParaRPr lang="ru-RU" sz="11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/>
                </a:tc>
              </a:tr>
              <a:tr h="269561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СХА (колхоз) «Заря»</a:t>
                      </a:r>
                      <a:endParaRPr lang="x-none" sz="1100" b="1" i="0" spc="-10" baseline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  <a:endParaRPr lang="ru-RU" sz="11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/>
                </a:tc>
              </a:tr>
              <a:tr h="491107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"ТД "Сибирский аграрий"</a:t>
                      </a:r>
                    </a:p>
                    <a:p>
                      <a:pPr algn="l"/>
                      <a:endParaRPr lang="x-none" sz="1100" b="1" i="0" spc="-10" baseline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  <a:endParaRPr lang="ru-RU" sz="11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/>
                </a:tc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F127894-A823-802A-D158-07CFF374686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56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15</a:t>
            </a:fld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A9F1C0A-0B2A-DA06-9CBA-B877B267DC3C}"/>
              </a:ext>
            </a:extLst>
          </p:cNvPr>
          <p:cNvSpPr txBox="1"/>
          <p:nvPr/>
        </p:nvSpPr>
        <p:spPr>
          <a:xfrm>
            <a:off x="627016" y="277222"/>
            <a:ext cx="9160580" cy="817245"/>
          </a:xfrm>
          <a:prstGeom prst="flowChartAlternateProcess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РЕАЛИЗУЕМЫЕ И ПЛАНИРУЕМЫЕ К РЕАЛИЗАЦИИ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921675"/>
              </p:ext>
            </p:extLst>
          </p:nvPr>
        </p:nvGraphicFramePr>
        <p:xfrm>
          <a:off x="627016" y="1227666"/>
          <a:ext cx="8646636" cy="51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478"/>
                <a:gridCol w="1490478"/>
                <a:gridCol w="2410691"/>
                <a:gridCol w="1589964"/>
                <a:gridCol w="1665025"/>
              </a:tblGrid>
              <a:tr h="8058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ИНИЦИАТОР</a:t>
                      </a:r>
                      <a:endParaRPr lang="x-none" sz="1100" b="1" i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/>
                    </a:p>
                  </a:txBody>
                  <a:tcPr>
                    <a:solidFill>
                      <a:srgbClr val="253A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1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253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cap="all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cap="all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cap="all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</a:t>
                      </a:r>
                    </a:p>
                    <a:p>
                      <a:pPr algn="ctr"/>
                      <a:r>
                        <a:rPr lang="ru-RU" sz="1100" cap="all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проекта</a:t>
                      </a:r>
                      <a:endParaRPr lang="ru-RU" sz="1100" cap="all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53A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x-none" sz="11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РЕАЛИЗАЦИИ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253A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cap="all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b="1" cap="all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cap="all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</a:t>
                      </a:r>
                    </a:p>
                    <a:p>
                      <a:pPr algn="ctr"/>
                      <a:r>
                        <a:rPr lang="ru-RU" sz="1100" b="1" cap="all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 руб.</a:t>
                      </a:r>
                      <a:endParaRPr lang="ru-RU" sz="1100" b="1" cap="all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53AA1"/>
                    </a:solidFill>
                  </a:tcPr>
                </a:tc>
              </a:tr>
              <a:tr h="342664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900" b="1" i="0" kern="1200" dirty="0" smtClean="0">
                          <a:solidFill>
                            <a:srgbClr val="253AA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АО «УК «Сила Сибири»</a:t>
                      </a:r>
                      <a:endParaRPr lang="ru-RU" sz="900" b="1" i="0" kern="1200" dirty="0">
                        <a:solidFill>
                          <a:srgbClr val="253AA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добыча угля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ТЛЦ на ст. Проектная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2026-2031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2500,0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35195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900" b="1" i="0" kern="1200" dirty="0" smtClean="0">
                          <a:solidFill>
                            <a:srgbClr val="253AA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«ТРАНСМАШ»</a:t>
                      </a:r>
                      <a:endParaRPr lang="ru-RU" sz="900" b="1" i="0" kern="1200" dirty="0">
                        <a:solidFill>
                          <a:srgbClr val="253AA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прочих приборов, датчиков, аппаратуры и инструментов для измерения, контроля и испытаний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программно-аппаратного комплекса </a:t>
                      </a:r>
                      <a:r>
                        <a:rPr lang="ru-RU" sz="900" b="1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видеоаналитики</a:t>
                      </a:r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горнодобывающих предприятиях</a:t>
                      </a:r>
                      <a:r>
                        <a:rPr lang="ru-RU" sz="900" b="1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117,0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56949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900" b="1" i="0" kern="1200" dirty="0" smtClean="0">
                          <a:solidFill>
                            <a:srgbClr val="253AA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«Полигон»</a:t>
                      </a:r>
                      <a:endParaRPr lang="ru-RU" sz="900" b="1" i="0" kern="1200" dirty="0">
                        <a:solidFill>
                          <a:srgbClr val="253AA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сбор и утилизация отходов</a:t>
                      </a:r>
                    </a:p>
                    <a:p>
                      <a:pPr algn="ctr"/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полигона ТКО и промышленных отходов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2026-2027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40,0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56949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900" b="1" i="0" kern="1200" dirty="0" smtClean="0">
                          <a:solidFill>
                            <a:srgbClr val="253AA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ИП </a:t>
                      </a:r>
                      <a:r>
                        <a:rPr lang="ru-RU" sz="900" b="1" i="0" kern="1200" dirty="0" err="1" smtClean="0">
                          <a:solidFill>
                            <a:srgbClr val="253AA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Печеркин</a:t>
                      </a:r>
                      <a:r>
                        <a:rPr lang="ru-RU" sz="900" b="1" i="0" kern="1200" dirty="0" smtClean="0">
                          <a:solidFill>
                            <a:srgbClr val="253AA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А.Г. </a:t>
                      </a:r>
                      <a:endParaRPr lang="ru-RU" sz="900" b="1" i="0" kern="1200" dirty="0">
                        <a:solidFill>
                          <a:srgbClr val="253AA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 smtClean="0">
                          <a:solidFill>
                            <a:srgbClr val="253AA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зерносушильного комплекса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2025-2026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40,0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8069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«Племенной завод Ленинск-Кузнецкий»</a:t>
                      </a:r>
                      <a:endParaRPr lang="ru-RU" sz="900" b="1" dirty="0">
                        <a:solidFill>
                          <a:srgbClr val="253AA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</a:p>
                    <a:p>
                      <a:pPr algn="ctr"/>
                      <a:endParaRPr lang="ru-RU" sz="90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3 помещений для содержания скота 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2025-2026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63,3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СХА (колхоз) "Заря"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</a:p>
                    <a:p>
                      <a:pPr algn="ctr"/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реконструкция животноводческого помещения на 400 голов с заменой доильного оборудования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2027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15,0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</a:t>
                      </a:r>
                      <a:r>
                        <a:rPr lang="ru-RU" sz="900" b="1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Авдалян</a:t>
                      </a:r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И.Л.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розничная</a:t>
                      </a:r>
                      <a:r>
                        <a:rPr lang="ru-RU" sz="900" b="1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торговля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торгового центра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76,0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4565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</a:t>
                      </a:r>
                      <a:r>
                        <a:rPr lang="ru-RU" sz="900" b="1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Грицук</a:t>
                      </a:r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А.О. 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розничная торговля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магазина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37,0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4565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Болотников Денис Юрьевич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туризм, производство </a:t>
                      </a:r>
                      <a:r>
                        <a:rPr lang="ru-RU" sz="900" b="1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фудтраков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организация производства</a:t>
                      </a: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«Дом на колесах»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35,0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27016" y="6460755"/>
            <a:ext cx="44662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ЛЕНИНСК-КУЗНЕЦКОГО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3374091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81540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РЕАЛИЗУЕМЫЕ </a:t>
            </a:r>
            <a:r>
              <a:rPr 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И ПЛАНИРУЕМЫЕ К РЕАЛИЗАЦИИ ИНВЕСТИЦИОННЫЕ ПРОЕКТЫ</a:t>
            </a:r>
            <a:r>
              <a:rPr lang="x-none" b="1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x-none" b="1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16</a:t>
            </a:fld>
            <a:endParaRPr lang="x-none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388161"/>
              </p:ext>
            </p:extLst>
          </p:nvPr>
        </p:nvGraphicFramePr>
        <p:xfrm>
          <a:off x="804839" y="1405087"/>
          <a:ext cx="8284570" cy="48326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6914"/>
                <a:gridCol w="1656914"/>
                <a:gridCol w="2022826"/>
                <a:gridCol w="1453486"/>
                <a:gridCol w="1494430"/>
              </a:tblGrid>
              <a:tr h="5297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ИНИЦИАТОР</a:t>
                      </a:r>
                      <a:endParaRPr lang="x-none" sz="1100" b="1" i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53A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1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>
                    <a:solidFill>
                      <a:srgbClr val="253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cap="all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cap="all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проекта</a:t>
                      </a:r>
                      <a:endParaRPr lang="ru-RU" sz="1100" cap="all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53A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x-none" sz="11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РЕАЛИЗАЦИИ</a:t>
                      </a:r>
                    </a:p>
                  </a:txBody>
                  <a:tcPr>
                    <a:solidFill>
                      <a:srgbClr val="253A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cap="all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cap="all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</a:t>
                      </a:r>
                    </a:p>
                    <a:p>
                      <a:pPr algn="ctr"/>
                      <a:r>
                        <a:rPr lang="ru-RU" sz="1100" b="1" cap="all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 руб.</a:t>
                      </a:r>
                      <a:endParaRPr lang="ru-RU" sz="1100" b="1" cap="all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53AA1"/>
                    </a:solidFill>
                  </a:tcPr>
                </a:tc>
              </a:tr>
              <a:tr h="529783"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</a:t>
                      </a:r>
                      <a:r>
                        <a:rPr lang="ru-RU" sz="900" b="1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Грицук</a:t>
                      </a:r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А.О. 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розничная торговля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торгового центра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2025-2026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72,0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9783"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Курганкин</a:t>
                      </a:r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Н.Б.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розничная торговля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реконструкция торгового комплекса "Центральный"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2025-2026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350,00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9783"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ТД </a:t>
                      </a:r>
                      <a:r>
                        <a:rPr lang="ru-RU" sz="900" b="1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Двиг</a:t>
                      </a:r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розничная торговля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реконструкция рынка «Сельский», прилегающей территории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2025-2026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200,00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9783"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Драч Р.В.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организация рыбной ловли в открытых водоемах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9783"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Борисов Алексей Владимирович</a:t>
                      </a:r>
                      <a:endParaRPr lang="ru-RU" sz="9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управление МКД, ремонтные работы</a:t>
                      </a:r>
                    </a:p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семейного кафе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2026-2028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40,0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9783"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</a:t>
                      </a:r>
                      <a:r>
                        <a:rPr lang="ru-RU" sz="900" b="1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Шерин</a:t>
                      </a:r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Р.В. 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физкультурное</a:t>
                      </a:r>
                      <a:r>
                        <a:rPr lang="ru-RU" sz="900" b="1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оздоровление</a:t>
                      </a:r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отдых населения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банного комплекса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2025-2026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35,0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9783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Стрельникова Марина Юрьевна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детский досуг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организация детского развлекательного центра «Фиеста»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9783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Яровицына</a:t>
                      </a:r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Ольга Сергеевна (</a:t>
                      </a:r>
                      <a:r>
                        <a:rPr lang="ru-RU" sz="900" b="1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самозанятая</a:t>
                      </a:r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розничная торговля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</a:t>
                      </a:r>
                      <a:r>
                        <a:rPr lang="ru-RU" sz="900" b="1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апидомиков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2025-2026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</a:t>
                      </a:r>
                      <a:endParaRPr lang="ru-RU" sz="9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5093" y="6494875"/>
            <a:ext cx="44662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ЛЕНИНСК-КУЗНЕЦКОГО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488165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9151" y="399246"/>
            <a:ext cx="8543925" cy="815405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РЕАЛИЗОВАННЫЕ ИНВЕСТИЦИОННЫЕ ПРОЕКТЫ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17</a:t>
            </a:fld>
            <a:endParaRPr lang="x-none"/>
          </a:p>
        </p:txBody>
      </p:sp>
      <p:sp>
        <p:nvSpPr>
          <p:cNvPr id="5" name="TextBox 4"/>
          <p:cNvSpPr txBox="1"/>
          <p:nvPr/>
        </p:nvSpPr>
        <p:spPr>
          <a:xfrm>
            <a:off x="784746" y="6530454"/>
            <a:ext cx="44662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ЛЕНИНСК-КУЗНЕЦКОГО МУНИЦИПАЛЬНОГО ОКРУГА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316203"/>
              </p:ext>
            </p:extLst>
          </p:nvPr>
        </p:nvGraphicFramePr>
        <p:xfrm>
          <a:off x="914399" y="1787857"/>
          <a:ext cx="7745106" cy="3608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2553"/>
                <a:gridCol w="3872553"/>
              </a:tblGrid>
              <a:tr h="535357">
                <a:tc>
                  <a:txBody>
                    <a:bodyPr/>
                    <a:lstStyle/>
                    <a:p>
                      <a:pPr algn="ctr"/>
                      <a:endParaRPr lang="ru-RU" sz="11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ИНИЦИАТОР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53A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ПРОЕКТА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53AA1"/>
                    </a:solidFill>
                  </a:tcPr>
                </a:tc>
              </a:tr>
              <a:tr h="46525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Чуркин С.А.</a:t>
                      </a:r>
                      <a:endParaRPr lang="ru-RU" sz="11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придорожного сервиса </a:t>
                      </a:r>
                      <a:endParaRPr lang="ru-RU" sz="11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</a:tr>
              <a:tr h="6309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</a:t>
                      </a:r>
                      <a:r>
                        <a:rPr lang="ru-RU" sz="1100" b="1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Тожебоев</a:t>
                      </a:r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А.Ш.</a:t>
                      </a:r>
                      <a:endParaRPr lang="ru-RU" sz="1100" b="1" dirty="0">
                        <a:solidFill>
                          <a:srgbClr val="253AA1"/>
                        </a:solidFill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кафе</a:t>
                      </a:r>
                      <a:endParaRPr lang="ru-RU" sz="11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</a:tr>
              <a:tr h="46525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Гасанов </a:t>
                      </a:r>
                      <a:r>
                        <a:rPr lang="ru-RU" sz="1100" b="1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Мирсавалан</a:t>
                      </a:r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Мирфатда</a:t>
                      </a:r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Оглы</a:t>
                      </a:r>
                      <a:endParaRPr lang="ru-RU" sz="11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предприятия общественного питания</a:t>
                      </a:r>
                      <a:endParaRPr lang="ru-RU" sz="11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</a:tr>
              <a:tr h="45887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ПКФ «Мария-Ра»</a:t>
                      </a:r>
                      <a:endParaRPr lang="ru-RU" sz="11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магазина </a:t>
                      </a:r>
                      <a:endParaRPr lang="ru-RU" sz="11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</a:tr>
              <a:tr h="45887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</a:t>
                      </a:r>
                      <a:r>
                        <a:rPr lang="ru-RU" sz="1100" b="1" dirty="0" err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Манукян</a:t>
                      </a:r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А.В.</a:t>
                      </a:r>
                      <a:endParaRPr lang="ru-RU" sz="11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кафе</a:t>
                      </a:r>
                      <a:endParaRPr lang="ru-RU" sz="11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</a:tr>
              <a:tr h="45887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Абрамян Артур Артурович</a:t>
                      </a:r>
                      <a:endParaRPr lang="ru-RU" sz="11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Увеличение производственных площадей для расширения производства хлеба и хлебобулочных изделий</a:t>
                      </a:r>
                      <a:endParaRPr lang="ru-RU" sz="11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626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0441" y="85347"/>
            <a:ext cx="8543925" cy="631161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ГЛАВНЫЕ ДОСТИЖЕНИЯ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18</a:t>
            </a:fld>
            <a:endParaRPr lang="x-none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460609" y="2784143"/>
            <a:ext cx="2043753" cy="3609834"/>
          </a:xfrm>
          <a:prstGeom prst="flowChartAlternateProcess">
            <a:avLst/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благоустройство территории сквера Памяти у часовни «Всех Скорбящих Радость»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ыполнены работы по устройству асфальтобетонного покрытия площадки, пешеходной дорожки, устройству резинового покрытия, устройство малых архитектурных форм сквера по ул. Чкалова п. </a:t>
            </a:r>
            <a:r>
              <a:rPr lang="ru-RU" sz="900" b="1" dirty="0" err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Демьяновка</a:t>
            </a:r>
            <a:endParaRPr lang="ru-RU" sz="9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благоустройство территории, прилегающей к Дворцу культуры и искусства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 капитальный ремонт здания                                    МБОУ «ООШ № 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38», открытие 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состоялось 1 сентября 2025 г</a:t>
            </a:r>
            <a:endParaRPr lang="ru-RU" sz="9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85" y="6477853"/>
            <a:ext cx="7383462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503260" y="941694"/>
            <a:ext cx="1818565" cy="66873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ОБЩЕСТВЕННЫЕ ПРОСТРАНСТВА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88608" y="2784143"/>
            <a:ext cx="1931159" cy="3562066"/>
          </a:xfrm>
          <a:prstGeom prst="roundRect">
            <a:avLst/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 ремонт асфальтобетонного покрытия протяжённостью 5,32 км (по ул. Суворова (от ул. Ламповой до ул.7 Ноября), ул. 7 Ноября, дорога вдоль бывшей «Комсомольской автобазы» (от трассы Л-К – Полысаево 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            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Мечникова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ул. Кирсанова, тротуар по ул. </a:t>
            </a:r>
            <a:r>
              <a:rPr lang="ru-RU" sz="900" b="1" dirty="0" err="1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Чекмарева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селе </a:t>
            </a:r>
            <a:r>
              <a:rPr lang="ru-RU" sz="900" b="1" dirty="0" err="1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Чусовитино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выполнен ремонт ул. </a:t>
            </a:r>
            <a:r>
              <a:rPr lang="ru-RU" sz="900" b="1" dirty="0" err="1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Журинской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ул. Ленина, ул. </a:t>
            </a:r>
            <a:r>
              <a:rPr lang="ru-RU" sz="900" b="1" dirty="0" err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Гагаринад</a:t>
            </a:r>
            <a:endParaRPr lang="ru-RU" sz="9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ремонт асфальтобетонного покрытия пешеходных тротуаров по ул. Зорина, по ул. Энгельса от д. 8 до д. 10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60343" y="948519"/>
            <a:ext cx="1787687" cy="66873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ДОРОГИ</a:t>
            </a:r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44956" y="2808026"/>
            <a:ext cx="1985748" cy="3514300"/>
          </a:xfrm>
          <a:prstGeom prst="roundRect">
            <a:avLst/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ru-RU" sz="9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9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проведена 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по реконструкции сетей водоснабжения с увеличением 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диаметра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проведены работы по строительству объекта «Напорный коллектор от КНС КСК по  ул. Тверская до т. Б по ул. </a:t>
            </a:r>
            <a:r>
              <a:rPr lang="ru-RU" sz="900" b="1" dirty="0" err="1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Шакурина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г. Ленинск-Кузнецкий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продолжаются начатые в 2024 году работы по реконструкции очистных 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сооружений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реконструкция тепловых сетей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выполнены 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 по восстановлению освещения 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Сквере Молодоженов и Сквере «Единый Кузбасс»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78020" y="941693"/>
            <a:ext cx="1719618" cy="66873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КОММУНАЛЬНАЯ ИНФРАСТРУКТУРА</a:t>
            </a:r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237457" y="2808025"/>
            <a:ext cx="1965278" cy="3514301"/>
          </a:xfrm>
          <a:prstGeom prst="roundRect">
            <a:avLst/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2025 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 введено в  эксплуатацию 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25 955 кв. м    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жилья, 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197 домов индивидуальной застройки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 в 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эксплуатацию 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 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«Зал физкультурно-оздоровительных занятий для групповых занятий по общей физической подготовке (включая игры с мячом)                               в с. </a:t>
            </a:r>
            <a:r>
              <a:rPr lang="ru-RU" sz="900" b="1" dirty="0" err="1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Ариничево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9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запланировано строительство детского сада на 190 мест и общеобразовательной школы на 1000 мест</a:t>
            </a:r>
            <a:endParaRPr lang="ru-RU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342493" y="948519"/>
            <a:ext cx="1658203" cy="66874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</a:t>
            </a:r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4" descr="\\fserver4\жкх\Программа городская среда\2025\Брендирование 2025\Ленинск-Кузнецкий м.о. Фото ПОСЛЕ\Ленинск-Кузнецкий м.о., Территория, прилегающая к Дворцу культуры и искусства, фото ПОСЛЕ\IMG-20250908-WA00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12" y="1719614"/>
            <a:ext cx="2236450" cy="95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483" y="1702555"/>
            <a:ext cx="2121408" cy="100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956" y="1743497"/>
            <a:ext cx="2163006" cy="968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192" y="1743497"/>
            <a:ext cx="2139808" cy="968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0637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62CA7548-6045-4ECD-4A16-A7415314D93C}"/>
              </a:ext>
            </a:extLst>
          </p:cNvPr>
          <p:cNvSpPr/>
          <p:nvPr/>
        </p:nvSpPr>
        <p:spPr>
          <a:xfrm>
            <a:off x="593094" y="5032497"/>
            <a:ext cx="4131308" cy="630000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lvl="0"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253AA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Ознакомиться с подробной информацией о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AA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площадках можно на сайте</a:t>
            </a:r>
            <a:r>
              <a:rPr kumimoji="0" lang="ru-RU" sz="1000" b="0" i="0" u="none" strike="noStrike" kern="1200" cap="none" spc="0" normalizeH="0" noProof="0" dirty="0" smtClean="0">
                <a:ln>
                  <a:noFill/>
                </a:ln>
                <a:solidFill>
                  <a:srgbClr val="253AA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администрации Ленинск-Кузнецкого муниципального округа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AA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https://leninsk.kemobl.ru/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AA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253AA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="" xmlns:a16="http://schemas.microsoft.com/office/drawing/2014/main" id="{9EE9BF0B-A955-72BD-BF57-41E9CFEF29D7}"/>
              </a:ext>
            </a:extLst>
          </p:cNvPr>
          <p:cNvSpPr/>
          <p:nvPr/>
        </p:nvSpPr>
        <p:spPr>
          <a:xfrm>
            <a:off x="621669" y="5676970"/>
            <a:ext cx="4131308" cy="630000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lvl="0"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253AA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Ознакомиться с реестром муниципального имущества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AA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 муниципального округа можно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253AA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на сайте </a:t>
            </a:r>
            <a:r>
              <a:rPr lang="ru-RU" sz="10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Комитета по управлению муниципальным имуществом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AA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https://leninsk.kemobl.ru/about/kumi/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AA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rgbClr val="253AA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=""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50245" y="1425363"/>
            <a:ext cx="9098011" cy="1253923"/>
          </a:xfrm>
          <a:prstGeom prst="roundRect">
            <a:avLst>
              <a:gd name="adj" fmla="val 22570"/>
            </a:avLst>
          </a:prstGeom>
          <a:solidFill>
            <a:srgbClr val="253AA1"/>
          </a:solidFill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=""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123" name="Скругленный прямоугольник 122">
            <a:extLst>
              <a:ext uri="{FF2B5EF4-FFF2-40B4-BE49-F238E27FC236}">
                <a16:creationId xmlns="" xmlns:a16="http://schemas.microsoft.com/office/drawing/2014/main" id="{ED5127D8-F80B-2E74-96D7-6C60603119FC}"/>
              </a:ext>
            </a:extLst>
          </p:cNvPr>
          <p:cNvSpPr/>
          <p:nvPr/>
        </p:nvSpPr>
        <p:spPr>
          <a:xfrm>
            <a:off x="650245" y="3134763"/>
            <a:ext cx="4017006" cy="1800793"/>
          </a:xfrm>
          <a:prstGeom prst="roundRect">
            <a:avLst>
              <a:gd name="adj" fmla="val 1252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6" name="TextBox 125">
            <a:extLst>
              <a:ext uri="{FF2B5EF4-FFF2-40B4-BE49-F238E27FC236}">
                <a16:creationId xmlns="" xmlns:a16="http://schemas.microsoft.com/office/drawing/2014/main" id="{E6D9E1F9-3174-97AD-989C-6D9ADCBE2F71}"/>
              </a:ext>
            </a:extLst>
          </p:cNvPr>
          <p:cNvSpPr txBox="1"/>
          <p:nvPr/>
        </p:nvSpPr>
        <p:spPr>
          <a:xfrm>
            <a:off x="815943" y="1582759"/>
            <a:ext cx="87566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DDDDD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38</a:t>
            </a:r>
            <a:endParaRPr lang="x-none" sz="1400" b="1" dirty="0">
              <a:solidFill>
                <a:srgbClr val="DDDDD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="" xmlns:a16="http://schemas.microsoft.com/office/drawing/2014/main" id="{58C2C973-5563-55D5-F202-5DA06EA91736}"/>
              </a:ext>
            </a:extLst>
          </p:cNvPr>
          <p:cNvSpPr txBox="1"/>
          <p:nvPr/>
        </p:nvSpPr>
        <p:spPr>
          <a:xfrm>
            <a:off x="821550" y="2052325"/>
            <a:ext cx="63793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</a:t>
            </a:r>
            <a:r>
              <a:rPr lang="ru-RU" b="1" dirty="0" smtClean="0">
                <a:solidFill>
                  <a:srgbClr val="DDDDD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ПЛОЩАДОК</a:t>
            </a:r>
            <a:endParaRPr lang="x-none" b="1" dirty="0">
              <a:solidFill>
                <a:srgbClr val="DDDDD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1" name="Рисунок 170" descr="Интернет со сплошной заливкой">
            <a:extLst>
              <a:ext uri="{FF2B5EF4-FFF2-40B4-BE49-F238E27FC236}">
                <a16:creationId xmlns="" xmlns:a16="http://schemas.microsoft.com/office/drawing/2014/main" id="{00F6B643-AEC0-8141-3916-0C9E8889AC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53270" y="5079738"/>
            <a:ext cx="360000" cy="360000"/>
          </a:xfrm>
          <a:prstGeom prst="rect">
            <a:avLst/>
          </a:prstGeom>
        </p:spPr>
      </p:pic>
      <p:pic>
        <p:nvPicPr>
          <p:cNvPr id="172" name="Рисунок 171" descr="Интернет со сплошной заливкой">
            <a:extLst>
              <a:ext uri="{FF2B5EF4-FFF2-40B4-BE49-F238E27FC236}">
                <a16:creationId xmlns="" xmlns:a16="http://schemas.microsoft.com/office/drawing/2014/main" id="{2384CCAE-E434-A850-0F75-819F1F8ACA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53270" y="5811969"/>
            <a:ext cx="360000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871490"/>
            <a:ext cx="2158234" cy="174307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080" y="2871489"/>
            <a:ext cx="2371726" cy="174307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079" y="4872107"/>
            <a:ext cx="2229745" cy="160972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1" y="4872106"/>
            <a:ext cx="2196333" cy="158078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22313" y="3214360"/>
            <a:ext cx="37300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253AA1"/>
                </a:solidFill>
              </a:rPr>
              <a:t>3 с/х назначение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253AA1"/>
                </a:solidFill>
              </a:rPr>
              <a:t>1 зона отдыха у воды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253AA1"/>
                </a:solidFill>
              </a:rPr>
              <a:t>25 производственного назначения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smtClean="0">
                <a:solidFill>
                  <a:srgbClr val="253AA1"/>
                </a:solidFill>
              </a:rPr>
              <a:t>9 </a:t>
            </a:r>
            <a:r>
              <a:rPr lang="ru-RU" b="1" dirty="0" err="1" smtClean="0">
                <a:solidFill>
                  <a:srgbClr val="253AA1"/>
                </a:solidFill>
              </a:rPr>
              <a:t>среднеэтажная</a:t>
            </a:r>
            <a:r>
              <a:rPr lang="ru-RU" b="1" dirty="0" smtClean="0">
                <a:solidFill>
                  <a:srgbClr val="253AA1"/>
                </a:solidFill>
              </a:rPr>
              <a:t> жилая застройка</a:t>
            </a:r>
            <a:endParaRPr lang="ru-RU" b="1" dirty="0">
              <a:solidFill>
                <a:srgbClr val="253A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03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="" xmlns:a16="http://schemas.microsoft.com/office/drawing/2014/main" id="{CE42141F-7D98-843D-EDCA-082C3B2A782D}"/>
              </a:ext>
            </a:extLst>
          </p:cNvPr>
          <p:cNvSpPr/>
          <p:nvPr/>
        </p:nvSpPr>
        <p:spPr>
          <a:xfrm>
            <a:off x="3522847" y="1401546"/>
            <a:ext cx="2154686" cy="2027453"/>
          </a:xfrm>
          <a:prstGeom prst="roundRect">
            <a:avLst>
              <a:gd name="adj" fmla="val 12112"/>
            </a:avLst>
          </a:prstGeom>
          <a:solidFill>
            <a:srgbClr val="253A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1" name="Скругленный прямоугольник 70">
            <a:extLst>
              <a:ext uri="{FF2B5EF4-FFF2-40B4-BE49-F238E27FC236}">
                <a16:creationId xmlns=""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627016" y="1401546"/>
            <a:ext cx="2780405" cy="2027453"/>
          </a:xfrm>
          <a:prstGeom prst="roundRect">
            <a:avLst>
              <a:gd name="adj" fmla="val 11277"/>
            </a:avLst>
          </a:prstGeom>
          <a:solidFill>
            <a:srgbClr val="253AA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=""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5795703" y="1401546"/>
            <a:ext cx="3991893" cy="2027453"/>
          </a:xfrm>
          <a:prstGeom prst="roundRect">
            <a:avLst>
              <a:gd name="adj" fmla="val 11163"/>
            </a:avLst>
          </a:prstGeom>
          <a:solidFill>
            <a:srgbClr val="253A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="" xmlns:a16="http://schemas.microsoft.com/office/drawing/2014/main" id="{02110037-3A58-CDB8-8B41-6D6ADB92766C}"/>
              </a:ext>
            </a:extLst>
          </p:cNvPr>
          <p:cNvSpPr/>
          <p:nvPr/>
        </p:nvSpPr>
        <p:spPr>
          <a:xfrm>
            <a:off x="2234966" y="3541702"/>
            <a:ext cx="2540234" cy="2027453"/>
          </a:xfrm>
          <a:prstGeom prst="roundRect">
            <a:avLst>
              <a:gd name="adj" fmla="val 11878"/>
            </a:avLst>
          </a:prstGeom>
          <a:solidFill>
            <a:srgbClr val="253A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="" xmlns:a16="http://schemas.microsoft.com/office/drawing/2014/main" id="{7AF33646-60BD-565C-82E8-1721DFF34B21}"/>
              </a:ext>
            </a:extLst>
          </p:cNvPr>
          <p:cNvSpPr/>
          <p:nvPr/>
        </p:nvSpPr>
        <p:spPr>
          <a:xfrm>
            <a:off x="627016" y="3541702"/>
            <a:ext cx="1432688" cy="2027453"/>
          </a:xfrm>
          <a:prstGeom prst="roundRect">
            <a:avLst>
              <a:gd name="adj" fmla="val 14882"/>
            </a:avLst>
          </a:prstGeom>
          <a:solidFill>
            <a:srgbClr val="253A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="" xmlns:a16="http://schemas.microsoft.com/office/drawing/2014/main" id="{2F86149C-6AAD-8DFE-9767-9DE085BAF799}"/>
              </a:ext>
            </a:extLst>
          </p:cNvPr>
          <p:cNvSpPr/>
          <p:nvPr/>
        </p:nvSpPr>
        <p:spPr>
          <a:xfrm>
            <a:off x="7002585" y="3541702"/>
            <a:ext cx="2785011" cy="2027453"/>
          </a:xfrm>
          <a:prstGeom prst="roundRect">
            <a:avLst>
              <a:gd name="adj" fmla="val 11752"/>
            </a:avLst>
          </a:prstGeom>
          <a:solidFill>
            <a:srgbClr val="253A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0331F979-738B-01C4-AFA1-59731AB9D8AB}"/>
              </a:ext>
            </a:extLst>
          </p:cNvPr>
          <p:cNvSpPr txBox="1"/>
          <p:nvPr/>
        </p:nvSpPr>
        <p:spPr>
          <a:xfrm>
            <a:off x="853369" y="1992079"/>
            <a:ext cx="2424322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РАЗВИТЫЙ 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СЕКТОР УГЛЕДОБЫВАЮЩЕЙ ПРОМЫШЛЕННОСТИ  И </a:t>
            </a:r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ЭНЕРГЕТИКИ</a:t>
            </a:r>
          </a:p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(Кузнецкий угольный бассейн)</a:t>
            </a:r>
          </a:p>
          <a:p>
            <a:endParaRPr lang="ru-RU" sz="11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6EEE53E6-9FE9-C585-387D-DE93FBD4D4A8}"/>
              </a:ext>
            </a:extLst>
          </p:cNvPr>
          <p:cNvSpPr txBox="1"/>
          <p:nvPr/>
        </p:nvSpPr>
        <p:spPr>
          <a:xfrm>
            <a:off x="3762824" y="1974828"/>
            <a:ext cx="1695867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ТРАНСПОРТНАЯ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 </a:t>
            </a:r>
          </a:p>
          <a:p>
            <a:endParaRPr lang="ru-RU" sz="11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железнодорожный транспорт и автомобильный транспорт</a:t>
            </a:r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EBE19CD4-5254-3EFD-22F9-39923BAB964A}"/>
              </a:ext>
            </a:extLst>
          </p:cNvPr>
          <p:cNvSpPr txBox="1"/>
          <p:nvPr/>
        </p:nvSpPr>
        <p:spPr>
          <a:xfrm>
            <a:off x="853312" y="4123977"/>
            <a:ext cx="97853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БОГАТОЕ ИСТОРИКО-КУЛЬТУРНОЕ НАСЛЕДИЕ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164C09F4-F102-F31C-7FF3-D3B5C78C77BF}"/>
              </a:ext>
            </a:extLst>
          </p:cNvPr>
          <p:cNvSpPr txBox="1"/>
          <p:nvPr/>
        </p:nvSpPr>
        <p:spPr>
          <a:xfrm>
            <a:off x="2307364" y="4123977"/>
            <a:ext cx="2467836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ЗЕМЕЛЬНЫЕ РЕСУРСЫ ДЛЯ</a:t>
            </a:r>
          </a:p>
          <a:p>
            <a:r>
              <a:rPr lang="ru-RU" sz="11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СЕЛЬСКОГО</a:t>
            </a:r>
          </a:p>
          <a:p>
            <a:r>
              <a:rPr lang="ru-RU" sz="11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ХОЗЯЙСТВА</a:t>
            </a:r>
          </a:p>
          <a:p>
            <a:r>
              <a:rPr lang="ru-RU" sz="11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1100" cap="small" dirty="0">
              <a:solidFill>
                <a:srgbClr val="F1F1F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="" xmlns:a16="http://schemas.microsoft.com/office/drawing/2014/main" id="{6970BDB9-6572-B7E0-9276-A5A584F6DB98}"/>
              </a:ext>
            </a:extLst>
          </p:cNvPr>
          <p:cNvSpPr txBox="1"/>
          <p:nvPr/>
        </p:nvSpPr>
        <p:spPr>
          <a:xfrm>
            <a:off x="5965545" y="1514323"/>
            <a:ext cx="2429543" cy="22006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ru-RU" sz="11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БЛИЗОСТЬ </a:t>
            </a:r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АДМИНИСТРАТИВНОМУ ЦЕНТРУ</a:t>
            </a:r>
          </a:p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 КМ</a:t>
            </a:r>
          </a:p>
          <a:p>
            <a:endParaRPr lang="ru-RU" sz="11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 км международный аэропорт </a:t>
            </a:r>
          </a:p>
          <a:p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Кемерово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 Леонова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122,4 км 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международный аэропорт</a:t>
            </a:r>
          </a:p>
          <a:p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Новокузнецка им. Б.В. </a:t>
            </a:r>
            <a:r>
              <a:rPr lang="ru-RU" sz="11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Волынова</a:t>
            </a:r>
            <a:endParaRPr lang="ru-RU" sz="11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="" xmlns:a16="http://schemas.microsoft.com/office/drawing/2014/main" id="{A85F3027-8E92-FCDF-0FB4-B90608BF66B3}"/>
              </a:ext>
            </a:extLst>
          </p:cNvPr>
          <p:cNvSpPr txBox="1"/>
          <p:nvPr/>
        </p:nvSpPr>
        <p:spPr>
          <a:xfrm>
            <a:off x="7246505" y="4123977"/>
            <a:ext cx="2297169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          ИНВЕСТИЦИОННЫЕ ПЛОЩАДКИ </a:t>
            </a:r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</a:t>
            </a: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площадок</a:t>
            </a:r>
          </a:p>
        </p:txBody>
      </p:sp>
      <p:pic>
        <p:nvPicPr>
          <p:cNvPr id="5" name="Рисунок 4" descr="Производство со сплошной заливкой">
            <a:extLst>
              <a:ext uri="{FF2B5EF4-FFF2-40B4-BE49-F238E27FC236}">
                <a16:creationId xmlns="" xmlns:a16="http://schemas.microsoft.com/office/drawing/2014/main" id="{A7171B6C-EB0E-44BD-864B-013B993BE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60630" y="1554054"/>
            <a:ext cx="317061" cy="317061"/>
          </a:xfrm>
          <a:prstGeom prst="rect">
            <a:avLst/>
          </a:prstGeom>
        </p:spPr>
      </p:pic>
      <p:pic>
        <p:nvPicPr>
          <p:cNvPr id="7" name="Рисунок 6" descr="Линейчатая диаграмма со сплошной заливкой">
            <a:extLst>
              <a:ext uri="{FF2B5EF4-FFF2-40B4-BE49-F238E27FC236}">
                <a16:creationId xmlns="" xmlns:a16="http://schemas.microsoft.com/office/drawing/2014/main" id="{29725ACB-265F-F2E5-C2BB-002238ACB7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62049" y="3688468"/>
            <a:ext cx="361736" cy="361736"/>
          </a:xfrm>
          <a:prstGeom prst="rect">
            <a:avLst/>
          </a:prstGeom>
        </p:spPr>
      </p:pic>
      <p:pic>
        <p:nvPicPr>
          <p:cNvPr id="14" name="Рисунок 13" descr="Русский Каседрал со сплошной заливкой">
            <a:extLst>
              <a:ext uri="{FF2B5EF4-FFF2-40B4-BE49-F238E27FC236}">
                <a16:creationId xmlns="" xmlns:a16="http://schemas.microsoft.com/office/drawing/2014/main" id="{5EB91455-B4B9-D3A9-27F3-0A6A54CDA3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12414" y="3651972"/>
            <a:ext cx="312963" cy="312963"/>
          </a:xfrm>
          <a:prstGeom prst="rect">
            <a:avLst/>
          </a:prstGeom>
        </p:spPr>
      </p:pic>
      <p:pic>
        <p:nvPicPr>
          <p:cNvPr id="16" name="Рисунок 15" descr="Город со сплошной заливкой">
            <a:extLst>
              <a:ext uri="{FF2B5EF4-FFF2-40B4-BE49-F238E27FC236}">
                <a16:creationId xmlns="" xmlns:a16="http://schemas.microsoft.com/office/drawing/2014/main" id="{02D9FF73-34F2-A437-9AB2-47EBACCA4C9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42917" y="1522078"/>
            <a:ext cx="361736" cy="361736"/>
          </a:xfrm>
          <a:prstGeom prst="rect">
            <a:avLst/>
          </a:prstGeom>
        </p:spPr>
      </p:pic>
      <p:pic>
        <p:nvPicPr>
          <p:cNvPr id="24" name="Рисунок 23" descr="Указатель со сплошной заливкой">
            <a:extLst>
              <a:ext uri="{FF2B5EF4-FFF2-40B4-BE49-F238E27FC236}">
                <a16:creationId xmlns="" xmlns:a16="http://schemas.microsoft.com/office/drawing/2014/main" id="{9C749ECD-066C-5BEC-4B20-1B23A3233DF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179806" y="1514323"/>
            <a:ext cx="366413" cy="3664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B517AAE-F63A-9A1A-05EC-284F77E9721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0556BE4-7B38-E742-01B1-E675C970A39E}"/>
              </a:ext>
            </a:extLst>
          </p:cNvPr>
          <p:cNvSpPr txBox="1"/>
          <p:nvPr/>
        </p:nvSpPr>
        <p:spPr>
          <a:xfrm>
            <a:off x="627016" y="550177"/>
            <a:ext cx="883576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 </a:t>
            </a:r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ОКРУГА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864" y="3678699"/>
            <a:ext cx="459893" cy="396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886" y="3712027"/>
            <a:ext cx="341312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879237" y="3514756"/>
            <a:ext cx="1989735" cy="2027452"/>
          </a:xfrm>
          <a:prstGeom prst="roundRect">
            <a:avLst/>
          </a:prstGeom>
          <a:solidFill>
            <a:srgbClr val="253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ПОДДЕРЖКИ</a:t>
            </a:r>
          </a:p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БИЗНЕСА</a:t>
            </a:r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630" y="3693771"/>
            <a:ext cx="341312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858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781286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ИНВЕСТИЦИОННОЙ ПОЛИТИКИ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20</a:t>
            </a:fld>
            <a:endParaRPr lang="x-none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56" y="1425209"/>
            <a:ext cx="8543925" cy="4846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34" y="2620557"/>
            <a:ext cx="8498327" cy="4143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34" y="3180615"/>
            <a:ext cx="8498326" cy="4016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45" y="3743407"/>
            <a:ext cx="8520115" cy="6461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95" y="4552690"/>
            <a:ext cx="8527365" cy="609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14" y="5348476"/>
            <a:ext cx="8527365" cy="5429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75" y="6560238"/>
            <a:ext cx="7383462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27527" y="2004679"/>
            <a:ext cx="8498326" cy="457200"/>
          </a:xfrm>
          <a:prstGeom prst="roundRect">
            <a:avLst/>
          </a:prstGeom>
          <a:solidFill>
            <a:srgbClr val="DDDDDD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Совершенствование </a:t>
            </a:r>
            <a:r>
              <a:rPr lang="ru-RU" sz="12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информационного обеспечения инвесторов, информационная открытость округа</a:t>
            </a:r>
          </a:p>
        </p:txBody>
      </p:sp>
    </p:spTree>
    <p:extLst>
      <p:ext uri="{BB962C8B-B14F-4D97-AF65-F5344CB8AC3E}">
        <p14:creationId xmlns:p14="http://schemas.microsoft.com/office/powerpoint/2010/main" val="3027893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740" y="392422"/>
            <a:ext cx="8542575" cy="65163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РИСКИ РЕАЛИЗАЦИИ ИНВЕСТИЦИОННЫХ ПРОЕКТОВ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21</a:t>
            </a:fld>
            <a:endParaRPr lang="x-none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5188" y="2777319"/>
            <a:ext cx="2988860" cy="1187355"/>
          </a:xfrm>
          <a:prstGeom prst="roundRect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РИСКИ РЕАЛИЗАЦИИ ИНВЕСТИЦИОННЫХ ПРОЕКТОВ </a:t>
            </a:r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821071" y="1119115"/>
            <a:ext cx="3635423" cy="914400"/>
          </a:xfrm>
          <a:prstGeom prst="ellipse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возрастание </a:t>
            </a:r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темпов инфляции</a:t>
            </a:r>
          </a:p>
        </p:txBody>
      </p:sp>
      <p:sp>
        <p:nvSpPr>
          <p:cNvPr id="7" name="Овал 6"/>
          <p:cNvSpPr/>
          <p:nvPr/>
        </p:nvSpPr>
        <p:spPr>
          <a:xfrm>
            <a:off x="5012141" y="2115403"/>
            <a:ext cx="3473356" cy="914400"/>
          </a:xfrm>
          <a:prstGeom prst="ellipse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цен на готовую продукцию</a:t>
            </a:r>
          </a:p>
        </p:txBody>
      </p:sp>
      <p:sp>
        <p:nvSpPr>
          <p:cNvPr id="8" name="Овал 7"/>
          <p:cNvSpPr/>
          <p:nvPr/>
        </p:nvSpPr>
        <p:spPr>
          <a:xfrm>
            <a:off x="4923431" y="3159456"/>
            <a:ext cx="3562066" cy="914400"/>
          </a:xfrm>
          <a:prstGeom prst="ellipse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объемов реализации продукции</a:t>
            </a:r>
          </a:p>
        </p:txBody>
      </p:sp>
      <p:sp>
        <p:nvSpPr>
          <p:cNvPr id="9" name="Овал 8"/>
          <p:cNvSpPr/>
          <p:nvPr/>
        </p:nvSpPr>
        <p:spPr>
          <a:xfrm>
            <a:off x="4833013" y="4346811"/>
            <a:ext cx="3705367" cy="914400"/>
          </a:xfrm>
          <a:prstGeom prst="ellipse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увеличение инвестиционных затрат в рамках проекта </a:t>
            </a:r>
          </a:p>
        </p:txBody>
      </p:sp>
      <p:sp>
        <p:nvSpPr>
          <p:cNvPr id="10" name="Овал 9"/>
          <p:cNvSpPr/>
          <p:nvPr/>
        </p:nvSpPr>
        <p:spPr>
          <a:xfrm>
            <a:off x="4809130" y="5418161"/>
            <a:ext cx="3647365" cy="914400"/>
          </a:xfrm>
          <a:prstGeom prst="ellipse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величение сроков реализации проекта</a:t>
            </a:r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86" y="6560806"/>
            <a:ext cx="73882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Прямая со стрелкой 13"/>
          <p:cNvCxnSpPr>
            <a:stCxn id="5" idx="3"/>
          </p:cNvCxnSpPr>
          <p:nvPr/>
        </p:nvCxnSpPr>
        <p:spPr>
          <a:xfrm>
            <a:off x="3214048" y="3370997"/>
            <a:ext cx="1709383" cy="2326943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214048" y="3370997"/>
            <a:ext cx="1798093" cy="1221475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5" idx="3"/>
          </p:cNvCxnSpPr>
          <p:nvPr/>
        </p:nvCxnSpPr>
        <p:spPr>
          <a:xfrm flipV="1">
            <a:off x="3214048" y="1828800"/>
            <a:ext cx="1856095" cy="1542197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5" idx="3"/>
          </p:cNvCxnSpPr>
          <p:nvPr/>
        </p:nvCxnSpPr>
        <p:spPr>
          <a:xfrm flipV="1">
            <a:off x="3214048" y="2695433"/>
            <a:ext cx="1856095" cy="67556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5" idx="3"/>
            <a:endCxn id="8" idx="2"/>
          </p:cNvCxnSpPr>
          <p:nvPr/>
        </p:nvCxnSpPr>
        <p:spPr>
          <a:xfrm>
            <a:off x="3214048" y="3370997"/>
            <a:ext cx="1709383" cy="245659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388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88" y="365127"/>
            <a:ext cx="8542575" cy="788109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МУНИЦИПАЛЬНАЯ ПОДДЕРЖКА ИНВЕСТИЦИОННЫХ ПРОЕКТОВ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22</a:t>
            </a:fld>
            <a:endParaRPr lang="x-non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46" y="6573885"/>
            <a:ext cx="7383462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вал 6"/>
          <p:cNvSpPr/>
          <p:nvPr/>
        </p:nvSpPr>
        <p:spPr>
          <a:xfrm>
            <a:off x="453734" y="2130837"/>
            <a:ext cx="2412649" cy="2759592"/>
          </a:xfrm>
          <a:prstGeom prst="ellipse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СОПРОВОЖДЕНИЕ</a:t>
            </a:r>
          </a:p>
          <a:p>
            <a:pPr algn="ctr"/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ПРОЕКТОВ</a:t>
            </a:r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36923" y="979002"/>
            <a:ext cx="5128744" cy="453375"/>
          </a:xfrm>
          <a:prstGeom prst="roundRect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Рассмотрение </a:t>
            </a:r>
            <a:r>
              <a:rPr lang="ru-RU" sz="11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обращений инвестора (инициатора</a:t>
            </a:r>
            <a:r>
              <a:rPr lang="ru-RU" sz="11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1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77457" y="2130836"/>
            <a:ext cx="5149611" cy="561157"/>
          </a:xfrm>
          <a:prstGeom prst="roundRect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Подбор земельных участков и площадок для реализации</a:t>
            </a:r>
          </a:p>
          <a:p>
            <a:pPr algn="ctr"/>
            <a:r>
              <a:rPr lang="ru-RU" sz="11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инвестиционного </a:t>
            </a:r>
            <a:r>
              <a:rPr lang="ru-RU" sz="11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проекта, возможность </a:t>
            </a:r>
            <a:r>
              <a:rPr lang="ru-RU" sz="11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приобретения земельных участков в аренду </a:t>
            </a:r>
            <a:r>
              <a:rPr lang="ru-RU" sz="11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проведения </a:t>
            </a:r>
            <a:r>
              <a:rPr lang="ru-RU" sz="11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торгов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00182" y="2765810"/>
            <a:ext cx="5128744" cy="581752"/>
          </a:xfrm>
          <a:prstGeom prst="roundRect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взаимодействия при получении согласований и</a:t>
            </a:r>
          </a:p>
          <a:p>
            <a:pPr algn="ctr"/>
            <a:r>
              <a:rPr lang="ru-RU" sz="11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разрешительной документации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67023" y="3510633"/>
            <a:ext cx="5156686" cy="559377"/>
          </a:xfrm>
          <a:prstGeom prst="roundRect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Содействие при оформлении земельных участков и доступе к</a:t>
            </a:r>
          </a:p>
          <a:p>
            <a:pPr algn="ctr"/>
            <a:r>
              <a:rPr lang="ru-RU" sz="11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973919" y="4192835"/>
            <a:ext cx="5156686" cy="551919"/>
          </a:xfrm>
          <a:prstGeom prst="roundRect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Предоставление</a:t>
            </a:r>
            <a:r>
              <a:rPr lang="ru-RU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 по арендной плате при аренде земельных</a:t>
            </a:r>
          </a:p>
          <a:p>
            <a:pPr algn="ctr"/>
            <a:r>
              <a:rPr lang="ru-RU" sz="11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участков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63486" y="4911729"/>
            <a:ext cx="5167119" cy="484573"/>
          </a:xfrm>
          <a:prstGeom prst="roundRect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переговоров, встреч и консультаций в процессе</a:t>
            </a:r>
          </a:p>
          <a:p>
            <a:pPr algn="ctr"/>
            <a:r>
              <a:rPr lang="ru-RU" sz="11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реализации проекта</a:t>
            </a:r>
          </a:p>
        </p:txBody>
      </p:sp>
      <p:cxnSp>
        <p:nvCxnSpPr>
          <p:cNvPr id="34" name="Прямая соединительная линия 33"/>
          <p:cNvCxnSpPr>
            <a:stCxn id="7" idx="6"/>
            <a:endCxn id="10" idx="1"/>
          </p:cNvCxnSpPr>
          <p:nvPr/>
        </p:nvCxnSpPr>
        <p:spPr>
          <a:xfrm flipV="1">
            <a:off x="2866383" y="3056686"/>
            <a:ext cx="1133799" cy="45394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7" idx="6"/>
          </p:cNvCxnSpPr>
          <p:nvPr/>
        </p:nvCxnSpPr>
        <p:spPr>
          <a:xfrm flipV="1">
            <a:off x="2866383" y="1233521"/>
            <a:ext cx="1163225" cy="227711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7" idx="6"/>
          </p:cNvCxnSpPr>
          <p:nvPr/>
        </p:nvCxnSpPr>
        <p:spPr>
          <a:xfrm flipV="1">
            <a:off x="2866383" y="2276597"/>
            <a:ext cx="1128582" cy="123403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7" idx="6"/>
            <a:endCxn id="11" idx="1"/>
          </p:cNvCxnSpPr>
          <p:nvPr/>
        </p:nvCxnSpPr>
        <p:spPr>
          <a:xfrm>
            <a:off x="2866383" y="3510633"/>
            <a:ext cx="1100640" cy="27968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stCxn id="7" idx="6"/>
            <a:endCxn id="12" idx="1"/>
          </p:cNvCxnSpPr>
          <p:nvPr/>
        </p:nvCxnSpPr>
        <p:spPr>
          <a:xfrm>
            <a:off x="2866383" y="3510633"/>
            <a:ext cx="1107536" cy="95816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7" idx="6"/>
            <a:endCxn id="14" idx="1"/>
          </p:cNvCxnSpPr>
          <p:nvPr/>
        </p:nvCxnSpPr>
        <p:spPr>
          <a:xfrm>
            <a:off x="2866383" y="3510633"/>
            <a:ext cx="1097103" cy="164338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Скругленный прямоугольник 26"/>
          <p:cNvSpPr/>
          <p:nvPr/>
        </p:nvSpPr>
        <p:spPr>
          <a:xfrm>
            <a:off x="3963486" y="5606067"/>
            <a:ext cx="5160044" cy="457200"/>
          </a:xfrm>
          <a:prstGeom prst="roundRect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Предоставление </a:t>
            </a:r>
            <a:r>
              <a:rPr lang="ru-RU" sz="1100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микрозаймов</a:t>
            </a:r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выгодных условиях</a:t>
            </a:r>
            <a:endParaRPr lang="ru-RU" sz="11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Прямая соединительная линия 36"/>
          <p:cNvCxnSpPr>
            <a:stCxn id="7" idx="6"/>
            <a:endCxn id="27" idx="1"/>
          </p:cNvCxnSpPr>
          <p:nvPr/>
        </p:nvCxnSpPr>
        <p:spPr>
          <a:xfrm>
            <a:off x="2866383" y="3510633"/>
            <a:ext cx="1097103" cy="232403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7" idx="6"/>
          </p:cNvCxnSpPr>
          <p:nvPr/>
        </p:nvCxnSpPr>
        <p:spPr>
          <a:xfrm>
            <a:off x="2866383" y="3510633"/>
            <a:ext cx="1138837" cy="242056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3994965" y="1564025"/>
            <a:ext cx="5128744" cy="457200"/>
          </a:xfrm>
          <a:prstGeom prst="roundRect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Совместная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инвестором разработка плана мероприятий по сопровождению </a:t>
            </a:r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инвестиционного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</a:p>
        </p:txBody>
      </p:sp>
      <p:cxnSp>
        <p:nvCxnSpPr>
          <p:cNvPr id="21" name="Прямая соединительная линия 20"/>
          <p:cNvCxnSpPr>
            <a:stCxn id="7" idx="6"/>
          </p:cNvCxnSpPr>
          <p:nvPr/>
        </p:nvCxnSpPr>
        <p:spPr>
          <a:xfrm flipV="1">
            <a:off x="2866383" y="1732606"/>
            <a:ext cx="1163225" cy="17780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33820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МЕРЫ ГОСУДАРСТВЕННОЙ 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Скругленный прямоугольник 43">
            <a:extLst>
              <a:ext uri="{FF2B5EF4-FFF2-40B4-BE49-F238E27FC236}">
                <a16:creationId xmlns="" xmlns:a16="http://schemas.microsoft.com/office/drawing/2014/main" id="{536BD308-6967-8AF5-7432-C3280FD3FCAB}"/>
              </a:ext>
            </a:extLst>
          </p:cNvPr>
          <p:cNvSpPr/>
          <p:nvPr/>
        </p:nvSpPr>
        <p:spPr>
          <a:xfrm>
            <a:off x="8180059" y="5256116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="" xmlns:a16="http://schemas.microsoft.com/office/drawing/2014/main" id="{639E1C2B-6618-B164-86D8-41D1A9B3E5DC}"/>
              </a:ext>
            </a:extLst>
          </p:cNvPr>
          <p:cNvSpPr/>
          <p:nvPr/>
        </p:nvSpPr>
        <p:spPr>
          <a:xfrm>
            <a:off x="6324558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="" xmlns:a16="http://schemas.microsoft.com/office/drawing/2014/main" id="{93908C34-23FF-B6FD-A734-FA3A4DEFBF2C}"/>
              </a:ext>
            </a:extLst>
          </p:cNvPr>
          <p:cNvSpPr/>
          <p:nvPr/>
        </p:nvSpPr>
        <p:spPr>
          <a:xfrm>
            <a:off x="8183500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="" xmlns:a16="http://schemas.microsoft.com/office/drawing/2014/main" id="{9FD35FDE-44D5-69AA-B56A-DAAC1C428CDD}"/>
              </a:ext>
            </a:extLst>
          </p:cNvPr>
          <p:cNvSpPr/>
          <p:nvPr/>
        </p:nvSpPr>
        <p:spPr>
          <a:xfrm>
            <a:off x="745508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="" xmlns:a16="http://schemas.microsoft.com/office/drawing/2014/main" id="{E95975D5-91C3-3E7B-853F-21C2CD5F1A04}"/>
              </a:ext>
            </a:extLst>
          </p:cNvPr>
          <p:cNvSpPr/>
          <p:nvPr/>
        </p:nvSpPr>
        <p:spPr>
          <a:xfrm>
            <a:off x="2603696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2" name="Скругленный прямоугольник 61">
            <a:extLst>
              <a:ext uri="{FF2B5EF4-FFF2-40B4-BE49-F238E27FC236}">
                <a16:creationId xmlns="" xmlns:a16="http://schemas.microsoft.com/office/drawing/2014/main" id="{33B0C178-5D40-A28A-2614-96914272F53B}"/>
              </a:ext>
            </a:extLst>
          </p:cNvPr>
          <p:cNvSpPr/>
          <p:nvPr/>
        </p:nvSpPr>
        <p:spPr>
          <a:xfrm>
            <a:off x="4432190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6" name="Скругленный прямоугольник 65">
            <a:extLst>
              <a:ext uri="{FF2B5EF4-FFF2-40B4-BE49-F238E27FC236}">
                <a16:creationId xmlns="" xmlns:a16="http://schemas.microsoft.com/office/drawing/2014/main" id="{A889ECA0-D41C-F7E4-3A53-A7BAC8E9D284}"/>
              </a:ext>
            </a:extLst>
          </p:cNvPr>
          <p:cNvSpPr/>
          <p:nvPr/>
        </p:nvSpPr>
        <p:spPr>
          <a:xfrm>
            <a:off x="6301340" y="3420593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70" name="Скругленный прямоугольник 69">
            <a:extLst>
              <a:ext uri="{FF2B5EF4-FFF2-40B4-BE49-F238E27FC236}">
                <a16:creationId xmlns="" xmlns:a16="http://schemas.microsoft.com/office/drawing/2014/main" id="{6841A548-C249-DE1A-6B4E-2631A272228B}"/>
              </a:ext>
            </a:extLst>
          </p:cNvPr>
          <p:cNvSpPr/>
          <p:nvPr/>
        </p:nvSpPr>
        <p:spPr>
          <a:xfrm>
            <a:off x="8183500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BE7F107-914B-B9BF-CAFF-6741C2D8E326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4" name="object 5"/>
          <p:cNvGrpSpPr/>
          <p:nvPr/>
        </p:nvGrpSpPr>
        <p:grpSpPr>
          <a:xfrm>
            <a:off x="566383" y="1309926"/>
            <a:ext cx="1897784" cy="1710055"/>
            <a:chOff x="627011" y="1401572"/>
            <a:chExt cx="1710055" cy="1710055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15" name="object 6"/>
            <p:cNvSpPr/>
            <p:nvPr/>
          </p:nvSpPr>
          <p:spPr>
            <a:xfrm>
              <a:off x="627011" y="1401572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5" h="1710055">
                  <a:moveTo>
                    <a:pt x="1428991" y="0"/>
                  </a:moveTo>
                  <a:lnTo>
                    <a:pt x="281038" y="0"/>
                  </a:lnTo>
                  <a:lnTo>
                    <a:pt x="235453" y="3679"/>
                  </a:lnTo>
                  <a:lnTo>
                    <a:pt x="192210" y="14330"/>
                  </a:lnTo>
                  <a:lnTo>
                    <a:pt x="151887" y="31375"/>
                  </a:lnTo>
                  <a:lnTo>
                    <a:pt x="115063" y="54234"/>
                  </a:lnTo>
                  <a:lnTo>
                    <a:pt x="82316" y="82327"/>
                  </a:lnTo>
                  <a:lnTo>
                    <a:pt x="54225" y="115077"/>
                  </a:lnTo>
                  <a:lnTo>
                    <a:pt x="31370" y="151903"/>
                  </a:lnTo>
                  <a:lnTo>
                    <a:pt x="14328" y="192227"/>
                  </a:lnTo>
                  <a:lnTo>
                    <a:pt x="3678" y="235469"/>
                  </a:lnTo>
                  <a:lnTo>
                    <a:pt x="0" y="281050"/>
                  </a:lnTo>
                  <a:lnTo>
                    <a:pt x="0" y="1428877"/>
                  </a:lnTo>
                  <a:lnTo>
                    <a:pt x="3678" y="1474489"/>
                  </a:lnTo>
                  <a:lnTo>
                    <a:pt x="14328" y="1517749"/>
                  </a:lnTo>
                  <a:lnTo>
                    <a:pt x="31370" y="1558080"/>
                  </a:lnTo>
                  <a:lnTo>
                    <a:pt x="54225" y="1594905"/>
                  </a:lnTo>
                  <a:lnTo>
                    <a:pt x="82316" y="1627647"/>
                  </a:lnTo>
                  <a:lnTo>
                    <a:pt x="115063" y="1655730"/>
                  </a:lnTo>
                  <a:lnTo>
                    <a:pt x="151887" y="1678576"/>
                  </a:lnTo>
                  <a:lnTo>
                    <a:pt x="192210" y="1695609"/>
                  </a:lnTo>
                  <a:lnTo>
                    <a:pt x="235453" y="1706252"/>
                  </a:lnTo>
                  <a:lnTo>
                    <a:pt x="281038" y="1709927"/>
                  </a:lnTo>
                  <a:lnTo>
                    <a:pt x="1428991" y="1709927"/>
                  </a:lnTo>
                  <a:lnTo>
                    <a:pt x="1474572" y="1706252"/>
                  </a:lnTo>
                  <a:lnTo>
                    <a:pt x="1517815" y="1695609"/>
                  </a:lnTo>
                  <a:lnTo>
                    <a:pt x="1558138" y="1678576"/>
                  </a:lnTo>
                  <a:lnTo>
                    <a:pt x="1594965" y="1655730"/>
                  </a:lnTo>
                  <a:lnTo>
                    <a:pt x="1627714" y="1627647"/>
                  </a:lnTo>
                  <a:lnTo>
                    <a:pt x="1655808" y="1594905"/>
                  </a:lnTo>
                  <a:lnTo>
                    <a:pt x="1678666" y="1558080"/>
                  </a:lnTo>
                  <a:lnTo>
                    <a:pt x="1695711" y="1517749"/>
                  </a:lnTo>
                  <a:lnTo>
                    <a:pt x="1706363" y="1474489"/>
                  </a:lnTo>
                  <a:lnTo>
                    <a:pt x="1710042" y="1428877"/>
                  </a:lnTo>
                  <a:lnTo>
                    <a:pt x="1710042" y="281050"/>
                  </a:lnTo>
                  <a:lnTo>
                    <a:pt x="1706363" y="235469"/>
                  </a:lnTo>
                  <a:lnTo>
                    <a:pt x="1695711" y="192227"/>
                  </a:lnTo>
                  <a:lnTo>
                    <a:pt x="1678666" y="151903"/>
                  </a:lnTo>
                  <a:lnTo>
                    <a:pt x="1655808" y="115077"/>
                  </a:lnTo>
                  <a:lnTo>
                    <a:pt x="1627714" y="82327"/>
                  </a:lnTo>
                  <a:lnTo>
                    <a:pt x="1594965" y="54234"/>
                  </a:lnTo>
                  <a:lnTo>
                    <a:pt x="1558138" y="31375"/>
                  </a:lnTo>
                  <a:lnTo>
                    <a:pt x="1517815" y="14330"/>
                  </a:lnTo>
                  <a:lnTo>
                    <a:pt x="1474572" y="3679"/>
                  </a:lnTo>
                  <a:lnTo>
                    <a:pt x="142899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r>
                <a:rPr lang="en-US" sz="800" b="1" spc="-10" dirty="0" smtClean="0">
                  <a:solidFill>
                    <a:srgbClr val="FFFFFF"/>
                  </a:solidFill>
                  <a:latin typeface="Arial"/>
                  <a:cs typeface="Arial"/>
                </a:rPr>
                <a:t>https://mspvolga.ru/</a:t>
              </a:r>
              <a:endParaRPr lang="en-US" sz="800" dirty="0" smtClean="0">
                <a:latin typeface="Arial"/>
                <a:cs typeface="Arial"/>
              </a:endParaRPr>
            </a:p>
            <a:p>
              <a:endParaRPr dirty="0"/>
            </a:p>
          </p:txBody>
        </p:sp>
        <p:sp>
          <p:nvSpPr>
            <p:cNvPr id="116" name="object 7"/>
            <p:cNvSpPr/>
            <p:nvPr/>
          </p:nvSpPr>
          <p:spPr>
            <a:xfrm>
              <a:off x="745502" y="1526413"/>
              <a:ext cx="1457325" cy="587375"/>
            </a:xfrm>
            <a:custGeom>
              <a:avLst/>
              <a:gdLst/>
              <a:ahLst/>
              <a:cxnLst/>
              <a:rect l="l" t="t" r="r" b="b"/>
              <a:pathLst>
                <a:path w="1457325" h="587375">
                  <a:moveTo>
                    <a:pt x="1281417" y="0"/>
                  </a:moveTo>
                  <a:lnTo>
                    <a:pt x="175488" y="0"/>
                  </a:lnTo>
                  <a:lnTo>
                    <a:pt x="128838" y="6271"/>
                  </a:lnTo>
                  <a:lnTo>
                    <a:pt x="86918" y="23970"/>
                  </a:lnTo>
                  <a:lnTo>
                    <a:pt x="51401" y="51419"/>
                  </a:lnTo>
                  <a:lnTo>
                    <a:pt x="23960" y="86943"/>
                  </a:lnTo>
                  <a:lnTo>
                    <a:pt x="6269" y="128866"/>
                  </a:lnTo>
                  <a:lnTo>
                    <a:pt x="0" y="175513"/>
                  </a:lnTo>
                  <a:lnTo>
                    <a:pt x="0" y="411352"/>
                  </a:lnTo>
                  <a:lnTo>
                    <a:pt x="6269" y="458000"/>
                  </a:lnTo>
                  <a:lnTo>
                    <a:pt x="23960" y="499923"/>
                  </a:lnTo>
                  <a:lnTo>
                    <a:pt x="51401" y="535447"/>
                  </a:lnTo>
                  <a:lnTo>
                    <a:pt x="86918" y="562896"/>
                  </a:lnTo>
                  <a:lnTo>
                    <a:pt x="128838" y="580595"/>
                  </a:lnTo>
                  <a:lnTo>
                    <a:pt x="175488" y="586866"/>
                  </a:lnTo>
                  <a:lnTo>
                    <a:pt x="1281417" y="586866"/>
                  </a:lnTo>
                  <a:lnTo>
                    <a:pt x="1328064" y="580595"/>
                  </a:lnTo>
                  <a:lnTo>
                    <a:pt x="1369988" y="562896"/>
                  </a:lnTo>
                  <a:lnTo>
                    <a:pt x="1405512" y="535447"/>
                  </a:lnTo>
                  <a:lnTo>
                    <a:pt x="1432961" y="499923"/>
                  </a:lnTo>
                  <a:lnTo>
                    <a:pt x="1450659" y="458000"/>
                  </a:lnTo>
                  <a:lnTo>
                    <a:pt x="1456931" y="411352"/>
                  </a:lnTo>
                  <a:lnTo>
                    <a:pt x="1456931" y="175513"/>
                  </a:lnTo>
                  <a:lnTo>
                    <a:pt x="1450659" y="128866"/>
                  </a:lnTo>
                  <a:lnTo>
                    <a:pt x="1432961" y="86943"/>
                  </a:lnTo>
                  <a:lnTo>
                    <a:pt x="1405512" y="51419"/>
                  </a:lnTo>
                  <a:lnTo>
                    <a:pt x="1369988" y="23970"/>
                  </a:lnTo>
                  <a:lnTo>
                    <a:pt x="1328064" y="6271"/>
                  </a:lnTo>
                  <a:lnTo>
                    <a:pt x="128141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7" name="object 14"/>
          <p:cNvGrpSpPr/>
          <p:nvPr/>
        </p:nvGrpSpPr>
        <p:grpSpPr>
          <a:xfrm>
            <a:off x="7093363" y="1309928"/>
            <a:ext cx="1880040" cy="1710054"/>
            <a:chOff x="6201536" y="1401572"/>
            <a:chExt cx="1710055" cy="1710055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18" name="object 15"/>
            <p:cNvSpPr/>
            <p:nvPr/>
          </p:nvSpPr>
          <p:spPr>
            <a:xfrm>
              <a:off x="6201536" y="1401572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4" h="1710055">
                  <a:moveTo>
                    <a:pt x="1429004" y="0"/>
                  </a:moveTo>
                  <a:lnTo>
                    <a:pt x="281050" y="0"/>
                  </a:lnTo>
                  <a:lnTo>
                    <a:pt x="235469" y="3679"/>
                  </a:lnTo>
                  <a:lnTo>
                    <a:pt x="192227" y="14330"/>
                  </a:lnTo>
                  <a:lnTo>
                    <a:pt x="151903" y="31375"/>
                  </a:lnTo>
                  <a:lnTo>
                    <a:pt x="115077" y="54234"/>
                  </a:lnTo>
                  <a:lnTo>
                    <a:pt x="82327" y="82327"/>
                  </a:lnTo>
                  <a:lnTo>
                    <a:pt x="54234" y="115077"/>
                  </a:lnTo>
                  <a:lnTo>
                    <a:pt x="31375" y="151903"/>
                  </a:lnTo>
                  <a:lnTo>
                    <a:pt x="14330" y="192227"/>
                  </a:lnTo>
                  <a:lnTo>
                    <a:pt x="3679" y="235469"/>
                  </a:lnTo>
                  <a:lnTo>
                    <a:pt x="0" y="281050"/>
                  </a:lnTo>
                  <a:lnTo>
                    <a:pt x="0" y="1428877"/>
                  </a:lnTo>
                  <a:lnTo>
                    <a:pt x="3679" y="1474489"/>
                  </a:lnTo>
                  <a:lnTo>
                    <a:pt x="14330" y="1517749"/>
                  </a:lnTo>
                  <a:lnTo>
                    <a:pt x="31375" y="1558080"/>
                  </a:lnTo>
                  <a:lnTo>
                    <a:pt x="54234" y="1594905"/>
                  </a:lnTo>
                  <a:lnTo>
                    <a:pt x="82327" y="1627647"/>
                  </a:lnTo>
                  <a:lnTo>
                    <a:pt x="115077" y="1655730"/>
                  </a:lnTo>
                  <a:lnTo>
                    <a:pt x="151903" y="1678576"/>
                  </a:lnTo>
                  <a:lnTo>
                    <a:pt x="192227" y="1695609"/>
                  </a:lnTo>
                  <a:lnTo>
                    <a:pt x="235469" y="1706252"/>
                  </a:lnTo>
                  <a:lnTo>
                    <a:pt x="281050" y="1709927"/>
                  </a:lnTo>
                  <a:lnTo>
                    <a:pt x="1429004" y="1709927"/>
                  </a:lnTo>
                  <a:lnTo>
                    <a:pt x="1474585" y="1706252"/>
                  </a:lnTo>
                  <a:lnTo>
                    <a:pt x="1517827" y="1695609"/>
                  </a:lnTo>
                  <a:lnTo>
                    <a:pt x="1558151" y="1678576"/>
                  </a:lnTo>
                  <a:lnTo>
                    <a:pt x="1594977" y="1655730"/>
                  </a:lnTo>
                  <a:lnTo>
                    <a:pt x="1627727" y="1627647"/>
                  </a:lnTo>
                  <a:lnTo>
                    <a:pt x="1655820" y="1594905"/>
                  </a:lnTo>
                  <a:lnTo>
                    <a:pt x="1678679" y="1558080"/>
                  </a:lnTo>
                  <a:lnTo>
                    <a:pt x="1695724" y="1517749"/>
                  </a:lnTo>
                  <a:lnTo>
                    <a:pt x="1706375" y="1474489"/>
                  </a:lnTo>
                  <a:lnTo>
                    <a:pt x="1710055" y="1428877"/>
                  </a:lnTo>
                  <a:lnTo>
                    <a:pt x="1710055" y="281050"/>
                  </a:lnTo>
                  <a:lnTo>
                    <a:pt x="1706375" y="235469"/>
                  </a:lnTo>
                  <a:lnTo>
                    <a:pt x="1695724" y="192227"/>
                  </a:lnTo>
                  <a:lnTo>
                    <a:pt x="1678679" y="151903"/>
                  </a:lnTo>
                  <a:lnTo>
                    <a:pt x="1655820" y="115077"/>
                  </a:lnTo>
                  <a:lnTo>
                    <a:pt x="1627727" y="82327"/>
                  </a:lnTo>
                  <a:lnTo>
                    <a:pt x="1594977" y="54234"/>
                  </a:lnTo>
                  <a:lnTo>
                    <a:pt x="1558151" y="31375"/>
                  </a:lnTo>
                  <a:lnTo>
                    <a:pt x="1517827" y="14330"/>
                  </a:lnTo>
                  <a:lnTo>
                    <a:pt x="1474585" y="3679"/>
                  </a:lnTo>
                  <a:lnTo>
                    <a:pt x="142900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6"/>
            <p:cNvSpPr/>
            <p:nvPr/>
          </p:nvSpPr>
          <p:spPr>
            <a:xfrm>
              <a:off x="6324599" y="1526413"/>
              <a:ext cx="1457325" cy="587375"/>
            </a:xfrm>
            <a:custGeom>
              <a:avLst/>
              <a:gdLst/>
              <a:ahLst/>
              <a:cxnLst/>
              <a:rect l="l" t="t" r="r" b="b"/>
              <a:pathLst>
                <a:path w="1457325" h="587375">
                  <a:moveTo>
                    <a:pt x="1281429" y="0"/>
                  </a:moveTo>
                  <a:lnTo>
                    <a:pt x="175387" y="0"/>
                  </a:lnTo>
                  <a:lnTo>
                    <a:pt x="128749" y="6271"/>
                  </a:lnTo>
                  <a:lnTo>
                    <a:pt x="86849" y="23970"/>
                  </a:lnTo>
                  <a:lnTo>
                    <a:pt x="51355" y="51419"/>
                  </a:lnTo>
                  <a:lnTo>
                    <a:pt x="23937" y="86943"/>
                  </a:lnTo>
                  <a:lnTo>
                    <a:pt x="6262" y="128866"/>
                  </a:lnTo>
                  <a:lnTo>
                    <a:pt x="0" y="175513"/>
                  </a:lnTo>
                  <a:lnTo>
                    <a:pt x="0" y="411352"/>
                  </a:lnTo>
                  <a:lnTo>
                    <a:pt x="6262" y="458000"/>
                  </a:lnTo>
                  <a:lnTo>
                    <a:pt x="23937" y="499923"/>
                  </a:lnTo>
                  <a:lnTo>
                    <a:pt x="51355" y="535447"/>
                  </a:lnTo>
                  <a:lnTo>
                    <a:pt x="86849" y="562896"/>
                  </a:lnTo>
                  <a:lnTo>
                    <a:pt x="128749" y="580595"/>
                  </a:lnTo>
                  <a:lnTo>
                    <a:pt x="175387" y="586866"/>
                  </a:lnTo>
                  <a:lnTo>
                    <a:pt x="1281429" y="586866"/>
                  </a:lnTo>
                  <a:lnTo>
                    <a:pt x="1328067" y="580595"/>
                  </a:lnTo>
                  <a:lnTo>
                    <a:pt x="1369967" y="562896"/>
                  </a:lnTo>
                  <a:lnTo>
                    <a:pt x="1405461" y="535447"/>
                  </a:lnTo>
                  <a:lnTo>
                    <a:pt x="1432879" y="499923"/>
                  </a:lnTo>
                  <a:lnTo>
                    <a:pt x="1450554" y="458000"/>
                  </a:lnTo>
                  <a:lnTo>
                    <a:pt x="1456817" y="411352"/>
                  </a:lnTo>
                  <a:lnTo>
                    <a:pt x="1456817" y="175513"/>
                  </a:lnTo>
                  <a:lnTo>
                    <a:pt x="1450554" y="128866"/>
                  </a:lnTo>
                  <a:lnTo>
                    <a:pt x="1432879" y="86943"/>
                  </a:lnTo>
                  <a:lnTo>
                    <a:pt x="1405461" y="51419"/>
                  </a:lnTo>
                  <a:lnTo>
                    <a:pt x="1369967" y="23970"/>
                  </a:lnTo>
                  <a:lnTo>
                    <a:pt x="1328067" y="6271"/>
                  </a:lnTo>
                  <a:lnTo>
                    <a:pt x="1281429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0" name="object 20"/>
          <p:cNvGrpSpPr/>
          <p:nvPr/>
        </p:nvGrpSpPr>
        <p:grpSpPr>
          <a:xfrm>
            <a:off x="2638328" y="3285058"/>
            <a:ext cx="1922170" cy="1710055"/>
            <a:chOff x="627011" y="3265932"/>
            <a:chExt cx="1710055" cy="1710055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21" name="object 21"/>
            <p:cNvSpPr/>
            <p:nvPr/>
          </p:nvSpPr>
          <p:spPr>
            <a:xfrm>
              <a:off x="627011" y="3265932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5" h="1710054">
                  <a:moveTo>
                    <a:pt x="1428991" y="0"/>
                  </a:moveTo>
                  <a:lnTo>
                    <a:pt x="281038" y="0"/>
                  </a:lnTo>
                  <a:lnTo>
                    <a:pt x="235453" y="3679"/>
                  </a:lnTo>
                  <a:lnTo>
                    <a:pt x="192210" y="14330"/>
                  </a:lnTo>
                  <a:lnTo>
                    <a:pt x="151887" y="31375"/>
                  </a:lnTo>
                  <a:lnTo>
                    <a:pt x="115063" y="54234"/>
                  </a:lnTo>
                  <a:lnTo>
                    <a:pt x="82316" y="82327"/>
                  </a:lnTo>
                  <a:lnTo>
                    <a:pt x="54225" y="115077"/>
                  </a:lnTo>
                  <a:lnTo>
                    <a:pt x="31370" y="151903"/>
                  </a:lnTo>
                  <a:lnTo>
                    <a:pt x="14328" y="192227"/>
                  </a:lnTo>
                  <a:lnTo>
                    <a:pt x="3678" y="235469"/>
                  </a:lnTo>
                  <a:lnTo>
                    <a:pt x="0" y="281050"/>
                  </a:lnTo>
                  <a:lnTo>
                    <a:pt x="0" y="1429003"/>
                  </a:lnTo>
                  <a:lnTo>
                    <a:pt x="3678" y="1474582"/>
                  </a:lnTo>
                  <a:lnTo>
                    <a:pt x="14328" y="1517814"/>
                  </a:lnTo>
                  <a:lnTo>
                    <a:pt x="31370" y="1558124"/>
                  </a:lnTo>
                  <a:lnTo>
                    <a:pt x="54225" y="1594933"/>
                  </a:lnTo>
                  <a:lnTo>
                    <a:pt x="82316" y="1627663"/>
                  </a:lnTo>
                  <a:lnTo>
                    <a:pt x="115063" y="1655738"/>
                  </a:lnTo>
                  <a:lnTo>
                    <a:pt x="151887" y="1678580"/>
                  </a:lnTo>
                  <a:lnTo>
                    <a:pt x="192210" y="1695610"/>
                  </a:lnTo>
                  <a:lnTo>
                    <a:pt x="235453" y="1706252"/>
                  </a:lnTo>
                  <a:lnTo>
                    <a:pt x="281038" y="1709927"/>
                  </a:lnTo>
                  <a:lnTo>
                    <a:pt x="1428991" y="1710054"/>
                  </a:lnTo>
                  <a:lnTo>
                    <a:pt x="1474572" y="1706375"/>
                  </a:lnTo>
                  <a:lnTo>
                    <a:pt x="1517815" y="1695724"/>
                  </a:lnTo>
                  <a:lnTo>
                    <a:pt x="1558138" y="1678679"/>
                  </a:lnTo>
                  <a:lnTo>
                    <a:pt x="1594965" y="1655820"/>
                  </a:lnTo>
                  <a:lnTo>
                    <a:pt x="1627714" y="1627727"/>
                  </a:lnTo>
                  <a:lnTo>
                    <a:pt x="1655808" y="1594977"/>
                  </a:lnTo>
                  <a:lnTo>
                    <a:pt x="1678666" y="1558151"/>
                  </a:lnTo>
                  <a:lnTo>
                    <a:pt x="1695711" y="1517827"/>
                  </a:lnTo>
                  <a:lnTo>
                    <a:pt x="1706363" y="1474585"/>
                  </a:lnTo>
                  <a:lnTo>
                    <a:pt x="1710042" y="1429003"/>
                  </a:lnTo>
                  <a:lnTo>
                    <a:pt x="1710042" y="281050"/>
                  </a:lnTo>
                  <a:lnTo>
                    <a:pt x="1706363" y="235469"/>
                  </a:lnTo>
                  <a:lnTo>
                    <a:pt x="1695711" y="192227"/>
                  </a:lnTo>
                  <a:lnTo>
                    <a:pt x="1678666" y="151903"/>
                  </a:lnTo>
                  <a:lnTo>
                    <a:pt x="1655808" y="115077"/>
                  </a:lnTo>
                  <a:lnTo>
                    <a:pt x="1627714" y="82327"/>
                  </a:lnTo>
                  <a:lnTo>
                    <a:pt x="1594965" y="54234"/>
                  </a:lnTo>
                  <a:lnTo>
                    <a:pt x="1558138" y="31375"/>
                  </a:lnTo>
                  <a:lnTo>
                    <a:pt x="1517815" y="14330"/>
                  </a:lnTo>
                  <a:lnTo>
                    <a:pt x="1474572" y="3679"/>
                  </a:lnTo>
                  <a:lnTo>
                    <a:pt x="142899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22"/>
            <p:cNvSpPr/>
            <p:nvPr/>
          </p:nvSpPr>
          <p:spPr>
            <a:xfrm>
              <a:off x="745502" y="3390773"/>
              <a:ext cx="1457325" cy="587375"/>
            </a:xfrm>
            <a:custGeom>
              <a:avLst/>
              <a:gdLst/>
              <a:ahLst/>
              <a:cxnLst/>
              <a:rect l="l" t="t" r="r" b="b"/>
              <a:pathLst>
                <a:path w="1457325" h="587375">
                  <a:moveTo>
                    <a:pt x="1281417" y="0"/>
                  </a:moveTo>
                  <a:lnTo>
                    <a:pt x="175488" y="0"/>
                  </a:lnTo>
                  <a:lnTo>
                    <a:pt x="128838" y="6271"/>
                  </a:lnTo>
                  <a:lnTo>
                    <a:pt x="86918" y="23970"/>
                  </a:lnTo>
                  <a:lnTo>
                    <a:pt x="51401" y="51419"/>
                  </a:lnTo>
                  <a:lnTo>
                    <a:pt x="23960" y="86943"/>
                  </a:lnTo>
                  <a:lnTo>
                    <a:pt x="6269" y="128866"/>
                  </a:lnTo>
                  <a:lnTo>
                    <a:pt x="0" y="175513"/>
                  </a:lnTo>
                  <a:lnTo>
                    <a:pt x="0" y="411352"/>
                  </a:lnTo>
                  <a:lnTo>
                    <a:pt x="6269" y="458000"/>
                  </a:lnTo>
                  <a:lnTo>
                    <a:pt x="23960" y="499923"/>
                  </a:lnTo>
                  <a:lnTo>
                    <a:pt x="51401" y="535447"/>
                  </a:lnTo>
                  <a:lnTo>
                    <a:pt x="86918" y="562896"/>
                  </a:lnTo>
                  <a:lnTo>
                    <a:pt x="128838" y="580595"/>
                  </a:lnTo>
                  <a:lnTo>
                    <a:pt x="175488" y="586866"/>
                  </a:lnTo>
                  <a:lnTo>
                    <a:pt x="1281417" y="586866"/>
                  </a:lnTo>
                  <a:lnTo>
                    <a:pt x="1328064" y="580595"/>
                  </a:lnTo>
                  <a:lnTo>
                    <a:pt x="1369988" y="562896"/>
                  </a:lnTo>
                  <a:lnTo>
                    <a:pt x="1405512" y="535447"/>
                  </a:lnTo>
                  <a:lnTo>
                    <a:pt x="1432961" y="499923"/>
                  </a:lnTo>
                  <a:lnTo>
                    <a:pt x="1450659" y="458000"/>
                  </a:lnTo>
                  <a:lnTo>
                    <a:pt x="1456931" y="411352"/>
                  </a:lnTo>
                  <a:lnTo>
                    <a:pt x="1456931" y="175513"/>
                  </a:lnTo>
                  <a:lnTo>
                    <a:pt x="1450659" y="128866"/>
                  </a:lnTo>
                  <a:lnTo>
                    <a:pt x="1432961" y="86943"/>
                  </a:lnTo>
                  <a:lnTo>
                    <a:pt x="1405512" y="51419"/>
                  </a:lnTo>
                  <a:lnTo>
                    <a:pt x="1369988" y="23970"/>
                  </a:lnTo>
                  <a:lnTo>
                    <a:pt x="1328064" y="6271"/>
                  </a:lnTo>
                  <a:lnTo>
                    <a:pt x="128141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3" name="object 23"/>
          <p:cNvGrpSpPr/>
          <p:nvPr/>
        </p:nvGrpSpPr>
        <p:grpSpPr>
          <a:xfrm>
            <a:off x="4713447" y="3289377"/>
            <a:ext cx="2018624" cy="1710055"/>
            <a:chOff x="2485263" y="3265932"/>
            <a:chExt cx="1710055" cy="1710055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24" name="object 24"/>
            <p:cNvSpPr/>
            <p:nvPr/>
          </p:nvSpPr>
          <p:spPr>
            <a:xfrm>
              <a:off x="2485263" y="3265932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4" h="1710054">
                  <a:moveTo>
                    <a:pt x="1428877" y="0"/>
                  </a:moveTo>
                  <a:lnTo>
                    <a:pt x="280924" y="0"/>
                  </a:lnTo>
                  <a:lnTo>
                    <a:pt x="235345" y="3679"/>
                  </a:lnTo>
                  <a:lnTo>
                    <a:pt x="192113" y="14330"/>
                  </a:lnTo>
                  <a:lnTo>
                    <a:pt x="151803" y="31375"/>
                  </a:lnTo>
                  <a:lnTo>
                    <a:pt x="114994" y="54234"/>
                  </a:lnTo>
                  <a:lnTo>
                    <a:pt x="82264" y="82327"/>
                  </a:lnTo>
                  <a:lnTo>
                    <a:pt x="54189" y="115077"/>
                  </a:lnTo>
                  <a:lnTo>
                    <a:pt x="31347" y="151903"/>
                  </a:lnTo>
                  <a:lnTo>
                    <a:pt x="14317" y="192227"/>
                  </a:lnTo>
                  <a:lnTo>
                    <a:pt x="3675" y="235469"/>
                  </a:lnTo>
                  <a:lnTo>
                    <a:pt x="0" y="281050"/>
                  </a:lnTo>
                  <a:lnTo>
                    <a:pt x="0" y="1429003"/>
                  </a:lnTo>
                  <a:lnTo>
                    <a:pt x="3675" y="1474582"/>
                  </a:lnTo>
                  <a:lnTo>
                    <a:pt x="14317" y="1517814"/>
                  </a:lnTo>
                  <a:lnTo>
                    <a:pt x="31347" y="1558124"/>
                  </a:lnTo>
                  <a:lnTo>
                    <a:pt x="54189" y="1594933"/>
                  </a:lnTo>
                  <a:lnTo>
                    <a:pt x="82264" y="1627663"/>
                  </a:lnTo>
                  <a:lnTo>
                    <a:pt x="114994" y="1655738"/>
                  </a:lnTo>
                  <a:lnTo>
                    <a:pt x="151803" y="1678580"/>
                  </a:lnTo>
                  <a:lnTo>
                    <a:pt x="192113" y="1695610"/>
                  </a:lnTo>
                  <a:lnTo>
                    <a:pt x="235345" y="1706252"/>
                  </a:lnTo>
                  <a:lnTo>
                    <a:pt x="280924" y="1709927"/>
                  </a:lnTo>
                  <a:lnTo>
                    <a:pt x="1428877" y="1710054"/>
                  </a:lnTo>
                  <a:lnTo>
                    <a:pt x="1474458" y="1706375"/>
                  </a:lnTo>
                  <a:lnTo>
                    <a:pt x="1517700" y="1695724"/>
                  </a:lnTo>
                  <a:lnTo>
                    <a:pt x="1558024" y="1678679"/>
                  </a:lnTo>
                  <a:lnTo>
                    <a:pt x="1594850" y="1655820"/>
                  </a:lnTo>
                  <a:lnTo>
                    <a:pt x="1627600" y="1627727"/>
                  </a:lnTo>
                  <a:lnTo>
                    <a:pt x="1655693" y="1594977"/>
                  </a:lnTo>
                  <a:lnTo>
                    <a:pt x="1678552" y="1558151"/>
                  </a:lnTo>
                  <a:lnTo>
                    <a:pt x="1695597" y="1517827"/>
                  </a:lnTo>
                  <a:lnTo>
                    <a:pt x="1706248" y="1474585"/>
                  </a:lnTo>
                  <a:lnTo>
                    <a:pt x="1709927" y="1429003"/>
                  </a:lnTo>
                  <a:lnTo>
                    <a:pt x="1709927" y="281050"/>
                  </a:lnTo>
                  <a:lnTo>
                    <a:pt x="1706248" y="235469"/>
                  </a:lnTo>
                  <a:lnTo>
                    <a:pt x="1695597" y="192227"/>
                  </a:lnTo>
                  <a:lnTo>
                    <a:pt x="1678552" y="151903"/>
                  </a:lnTo>
                  <a:lnTo>
                    <a:pt x="1655693" y="115077"/>
                  </a:lnTo>
                  <a:lnTo>
                    <a:pt x="1627600" y="82327"/>
                  </a:lnTo>
                  <a:lnTo>
                    <a:pt x="1594850" y="54234"/>
                  </a:lnTo>
                  <a:lnTo>
                    <a:pt x="1558024" y="31375"/>
                  </a:lnTo>
                  <a:lnTo>
                    <a:pt x="1517700" y="14330"/>
                  </a:lnTo>
                  <a:lnTo>
                    <a:pt x="1474458" y="3679"/>
                  </a:lnTo>
                  <a:lnTo>
                    <a:pt x="142887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25"/>
            <p:cNvSpPr/>
            <p:nvPr/>
          </p:nvSpPr>
          <p:spPr>
            <a:xfrm>
              <a:off x="2603754" y="3390773"/>
              <a:ext cx="1457325" cy="587375"/>
            </a:xfrm>
            <a:custGeom>
              <a:avLst/>
              <a:gdLst/>
              <a:ahLst/>
              <a:cxnLst/>
              <a:rect l="l" t="t" r="r" b="b"/>
              <a:pathLst>
                <a:path w="1457325" h="587375">
                  <a:moveTo>
                    <a:pt x="1281430" y="0"/>
                  </a:moveTo>
                  <a:lnTo>
                    <a:pt x="175387" y="0"/>
                  </a:lnTo>
                  <a:lnTo>
                    <a:pt x="128749" y="6271"/>
                  </a:lnTo>
                  <a:lnTo>
                    <a:pt x="86849" y="23970"/>
                  </a:lnTo>
                  <a:lnTo>
                    <a:pt x="51355" y="51419"/>
                  </a:lnTo>
                  <a:lnTo>
                    <a:pt x="23937" y="86943"/>
                  </a:lnTo>
                  <a:lnTo>
                    <a:pt x="6262" y="128866"/>
                  </a:lnTo>
                  <a:lnTo>
                    <a:pt x="0" y="175513"/>
                  </a:lnTo>
                  <a:lnTo>
                    <a:pt x="0" y="411352"/>
                  </a:lnTo>
                  <a:lnTo>
                    <a:pt x="6262" y="458000"/>
                  </a:lnTo>
                  <a:lnTo>
                    <a:pt x="23937" y="499923"/>
                  </a:lnTo>
                  <a:lnTo>
                    <a:pt x="51355" y="535447"/>
                  </a:lnTo>
                  <a:lnTo>
                    <a:pt x="86849" y="562896"/>
                  </a:lnTo>
                  <a:lnTo>
                    <a:pt x="128749" y="580595"/>
                  </a:lnTo>
                  <a:lnTo>
                    <a:pt x="175387" y="586866"/>
                  </a:lnTo>
                  <a:lnTo>
                    <a:pt x="1281430" y="586866"/>
                  </a:lnTo>
                  <a:lnTo>
                    <a:pt x="1328067" y="580595"/>
                  </a:lnTo>
                  <a:lnTo>
                    <a:pt x="1369967" y="562896"/>
                  </a:lnTo>
                  <a:lnTo>
                    <a:pt x="1405461" y="535447"/>
                  </a:lnTo>
                  <a:lnTo>
                    <a:pt x="1432879" y="499923"/>
                  </a:lnTo>
                  <a:lnTo>
                    <a:pt x="1450554" y="458000"/>
                  </a:lnTo>
                  <a:lnTo>
                    <a:pt x="1456817" y="411352"/>
                  </a:lnTo>
                  <a:lnTo>
                    <a:pt x="1456817" y="175513"/>
                  </a:lnTo>
                  <a:lnTo>
                    <a:pt x="1450554" y="128866"/>
                  </a:lnTo>
                  <a:lnTo>
                    <a:pt x="1432879" y="86943"/>
                  </a:lnTo>
                  <a:lnTo>
                    <a:pt x="1405461" y="51419"/>
                  </a:lnTo>
                  <a:lnTo>
                    <a:pt x="1369967" y="23970"/>
                  </a:lnTo>
                  <a:lnTo>
                    <a:pt x="1328067" y="6271"/>
                  </a:lnTo>
                  <a:lnTo>
                    <a:pt x="128143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6" name="object 26"/>
          <p:cNvGrpSpPr/>
          <p:nvPr/>
        </p:nvGrpSpPr>
        <p:grpSpPr>
          <a:xfrm>
            <a:off x="7053018" y="3232030"/>
            <a:ext cx="1920386" cy="1789359"/>
            <a:chOff x="4343401" y="3265932"/>
            <a:chExt cx="1640119" cy="1710055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27" name="object 27"/>
            <p:cNvSpPr/>
            <p:nvPr/>
          </p:nvSpPr>
          <p:spPr>
            <a:xfrm>
              <a:off x="4343401" y="3265932"/>
              <a:ext cx="1640119" cy="1710055"/>
            </a:xfrm>
            <a:custGeom>
              <a:avLst/>
              <a:gdLst/>
              <a:ahLst/>
              <a:cxnLst/>
              <a:rect l="l" t="t" r="r" b="b"/>
              <a:pathLst>
                <a:path w="1710054" h="1710054">
                  <a:moveTo>
                    <a:pt x="1429003" y="0"/>
                  </a:moveTo>
                  <a:lnTo>
                    <a:pt x="281050" y="0"/>
                  </a:lnTo>
                  <a:lnTo>
                    <a:pt x="235469" y="3679"/>
                  </a:lnTo>
                  <a:lnTo>
                    <a:pt x="192227" y="14330"/>
                  </a:lnTo>
                  <a:lnTo>
                    <a:pt x="151903" y="31375"/>
                  </a:lnTo>
                  <a:lnTo>
                    <a:pt x="115077" y="54234"/>
                  </a:lnTo>
                  <a:lnTo>
                    <a:pt x="82327" y="82327"/>
                  </a:lnTo>
                  <a:lnTo>
                    <a:pt x="54234" y="115077"/>
                  </a:lnTo>
                  <a:lnTo>
                    <a:pt x="31375" y="151903"/>
                  </a:lnTo>
                  <a:lnTo>
                    <a:pt x="14330" y="192227"/>
                  </a:lnTo>
                  <a:lnTo>
                    <a:pt x="3679" y="235469"/>
                  </a:lnTo>
                  <a:lnTo>
                    <a:pt x="0" y="281050"/>
                  </a:lnTo>
                  <a:lnTo>
                    <a:pt x="0" y="1429003"/>
                  </a:lnTo>
                  <a:lnTo>
                    <a:pt x="3679" y="1474582"/>
                  </a:lnTo>
                  <a:lnTo>
                    <a:pt x="14330" y="1517814"/>
                  </a:lnTo>
                  <a:lnTo>
                    <a:pt x="31375" y="1558124"/>
                  </a:lnTo>
                  <a:lnTo>
                    <a:pt x="54234" y="1594933"/>
                  </a:lnTo>
                  <a:lnTo>
                    <a:pt x="82327" y="1627663"/>
                  </a:lnTo>
                  <a:lnTo>
                    <a:pt x="115077" y="1655738"/>
                  </a:lnTo>
                  <a:lnTo>
                    <a:pt x="151903" y="1678580"/>
                  </a:lnTo>
                  <a:lnTo>
                    <a:pt x="192227" y="1695610"/>
                  </a:lnTo>
                  <a:lnTo>
                    <a:pt x="235469" y="1706252"/>
                  </a:lnTo>
                  <a:lnTo>
                    <a:pt x="281050" y="1709927"/>
                  </a:lnTo>
                  <a:lnTo>
                    <a:pt x="1429003" y="1710054"/>
                  </a:lnTo>
                  <a:lnTo>
                    <a:pt x="1474582" y="1706375"/>
                  </a:lnTo>
                  <a:lnTo>
                    <a:pt x="1517814" y="1695724"/>
                  </a:lnTo>
                  <a:lnTo>
                    <a:pt x="1558124" y="1678679"/>
                  </a:lnTo>
                  <a:lnTo>
                    <a:pt x="1594933" y="1655820"/>
                  </a:lnTo>
                  <a:lnTo>
                    <a:pt x="1627663" y="1627727"/>
                  </a:lnTo>
                  <a:lnTo>
                    <a:pt x="1655738" y="1594977"/>
                  </a:lnTo>
                  <a:lnTo>
                    <a:pt x="1678580" y="1558151"/>
                  </a:lnTo>
                  <a:lnTo>
                    <a:pt x="1695610" y="1517827"/>
                  </a:lnTo>
                  <a:lnTo>
                    <a:pt x="1706252" y="1474585"/>
                  </a:lnTo>
                  <a:lnTo>
                    <a:pt x="1709927" y="1429003"/>
                  </a:lnTo>
                  <a:lnTo>
                    <a:pt x="1709927" y="281050"/>
                  </a:lnTo>
                  <a:lnTo>
                    <a:pt x="1706252" y="235469"/>
                  </a:lnTo>
                  <a:lnTo>
                    <a:pt x="1695610" y="192227"/>
                  </a:lnTo>
                  <a:lnTo>
                    <a:pt x="1678580" y="151903"/>
                  </a:lnTo>
                  <a:lnTo>
                    <a:pt x="1655738" y="115077"/>
                  </a:lnTo>
                  <a:lnTo>
                    <a:pt x="1627663" y="82327"/>
                  </a:lnTo>
                  <a:lnTo>
                    <a:pt x="1594933" y="54234"/>
                  </a:lnTo>
                  <a:lnTo>
                    <a:pt x="1558124" y="31375"/>
                  </a:lnTo>
                  <a:lnTo>
                    <a:pt x="1517814" y="14330"/>
                  </a:lnTo>
                  <a:lnTo>
                    <a:pt x="1474582" y="3679"/>
                  </a:lnTo>
                  <a:lnTo>
                    <a:pt x="142900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28"/>
            <p:cNvSpPr/>
            <p:nvPr/>
          </p:nvSpPr>
          <p:spPr>
            <a:xfrm>
              <a:off x="4432172" y="3390773"/>
              <a:ext cx="1457325" cy="587375"/>
            </a:xfrm>
            <a:custGeom>
              <a:avLst/>
              <a:gdLst/>
              <a:ahLst/>
              <a:cxnLst/>
              <a:rect l="l" t="t" r="r" b="b"/>
              <a:pathLst>
                <a:path w="1457325" h="587375">
                  <a:moveTo>
                    <a:pt x="1281429" y="0"/>
                  </a:moveTo>
                  <a:lnTo>
                    <a:pt x="175513" y="0"/>
                  </a:lnTo>
                  <a:lnTo>
                    <a:pt x="128866" y="6271"/>
                  </a:lnTo>
                  <a:lnTo>
                    <a:pt x="86943" y="23970"/>
                  </a:lnTo>
                  <a:lnTo>
                    <a:pt x="51419" y="51419"/>
                  </a:lnTo>
                  <a:lnTo>
                    <a:pt x="23970" y="86943"/>
                  </a:lnTo>
                  <a:lnTo>
                    <a:pt x="6271" y="128866"/>
                  </a:lnTo>
                  <a:lnTo>
                    <a:pt x="0" y="175513"/>
                  </a:lnTo>
                  <a:lnTo>
                    <a:pt x="0" y="411352"/>
                  </a:lnTo>
                  <a:lnTo>
                    <a:pt x="6271" y="458000"/>
                  </a:lnTo>
                  <a:lnTo>
                    <a:pt x="23970" y="499923"/>
                  </a:lnTo>
                  <a:lnTo>
                    <a:pt x="51419" y="535447"/>
                  </a:lnTo>
                  <a:lnTo>
                    <a:pt x="86943" y="562896"/>
                  </a:lnTo>
                  <a:lnTo>
                    <a:pt x="128866" y="580595"/>
                  </a:lnTo>
                  <a:lnTo>
                    <a:pt x="175513" y="586866"/>
                  </a:lnTo>
                  <a:lnTo>
                    <a:pt x="1281429" y="586866"/>
                  </a:lnTo>
                  <a:lnTo>
                    <a:pt x="1328077" y="580595"/>
                  </a:lnTo>
                  <a:lnTo>
                    <a:pt x="1370000" y="562896"/>
                  </a:lnTo>
                  <a:lnTo>
                    <a:pt x="1405524" y="535447"/>
                  </a:lnTo>
                  <a:lnTo>
                    <a:pt x="1432973" y="499923"/>
                  </a:lnTo>
                  <a:lnTo>
                    <a:pt x="1450672" y="458000"/>
                  </a:lnTo>
                  <a:lnTo>
                    <a:pt x="1456943" y="411352"/>
                  </a:lnTo>
                  <a:lnTo>
                    <a:pt x="1456943" y="175513"/>
                  </a:lnTo>
                  <a:lnTo>
                    <a:pt x="1450672" y="128866"/>
                  </a:lnTo>
                  <a:lnTo>
                    <a:pt x="1432973" y="86943"/>
                  </a:lnTo>
                  <a:lnTo>
                    <a:pt x="1405524" y="51419"/>
                  </a:lnTo>
                  <a:lnTo>
                    <a:pt x="1370000" y="23970"/>
                  </a:lnTo>
                  <a:lnTo>
                    <a:pt x="1328077" y="6271"/>
                  </a:lnTo>
                  <a:lnTo>
                    <a:pt x="1281429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9" name="object 35"/>
          <p:cNvSpPr txBox="1"/>
          <p:nvPr/>
        </p:nvSpPr>
        <p:spPr>
          <a:xfrm>
            <a:off x="763930" y="2196210"/>
            <a:ext cx="141795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5080" indent="-82550" algn="ctr">
              <a:lnSpc>
                <a:spcPct val="100000"/>
              </a:lnSpc>
              <a:spcBef>
                <a:spcPts val="100"/>
              </a:spcBef>
            </a:pPr>
            <a:r>
              <a:rPr sz="800" b="1" cap="all" dirty="0">
                <a:solidFill>
                  <a:srgbClr val="253AA1"/>
                </a:solidFill>
                <a:latin typeface="Arial"/>
                <a:cs typeface="Arial"/>
              </a:rPr>
              <a:t>Портал</a:t>
            </a:r>
            <a:r>
              <a:rPr sz="800" b="1" cap="all" spc="10" dirty="0">
                <a:solidFill>
                  <a:srgbClr val="253AA1"/>
                </a:solidFill>
                <a:latin typeface="Arial"/>
                <a:cs typeface="Arial"/>
              </a:rPr>
              <a:t> </a:t>
            </a:r>
            <a:r>
              <a:rPr sz="800" b="1" cap="all" spc="-10" dirty="0">
                <a:solidFill>
                  <a:srgbClr val="253AA1"/>
                </a:solidFill>
                <a:latin typeface="Arial"/>
                <a:cs typeface="Arial"/>
              </a:rPr>
              <a:t>государственной</a:t>
            </a:r>
            <a:r>
              <a:rPr sz="800" b="1" cap="all" spc="30" dirty="0">
                <a:solidFill>
                  <a:srgbClr val="253AA1"/>
                </a:solidFill>
                <a:latin typeface="Arial"/>
                <a:cs typeface="Arial"/>
              </a:rPr>
              <a:t> </a:t>
            </a:r>
            <a:r>
              <a:rPr sz="800" b="1" cap="all" spc="-10" dirty="0">
                <a:solidFill>
                  <a:srgbClr val="253AA1"/>
                </a:solidFill>
                <a:latin typeface="Arial"/>
                <a:cs typeface="Arial"/>
              </a:rPr>
              <a:t>поддержки</a:t>
            </a:r>
            <a:r>
              <a:rPr sz="800" b="1" cap="all" spc="500" dirty="0">
                <a:solidFill>
                  <a:srgbClr val="253AA1"/>
                </a:solidFill>
                <a:latin typeface="Arial"/>
                <a:cs typeface="Arial"/>
              </a:rPr>
              <a:t> </a:t>
            </a:r>
            <a:r>
              <a:rPr sz="800" b="1" cap="all" dirty="0" err="1">
                <a:solidFill>
                  <a:srgbClr val="253AA1"/>
                </a:solidFill>
                <a:latin typeface="Arial"/>
                <a:cs typeface="Arial"/>
              </a:rPr>
              <a:t>бизнеса</a:t>
            </a:r>
            <a:r>
              <a:rPr sz="800" b="1" cap="all" spc="35" dirty="0">
                <a:solidFill>
                  <a:srgbClr val="253AA1"/>
                </a:solidFill>
                <a:latin typeface="Arial"/>
                <a:cs typeface="Arial"/>
              </a:rPr>
              <a:t> </a:t>
            </a:r>
            <a:r>
              <a:rPr lang="ru-RU" sz="800" b="1" cap="all" spc="-10" dirty="0" smtClean="0">
                <a:solidFill>
                  <a:srgbClr val="253AA1"/>
                </a:solidFill>
                <a:latin typeface="Arial"/>
                <a:cs typeface="Arial"/>
              </a:rPr>
              <a:t>Кузбасса</a:t>
            </a:r>
            <a:endParaRPr sz="800" cap="all" dirty="0">
              <a:solidFill>
                <a:srgbClr val="253AA1"/>
              </a:solidFill>
              <a:latin typeface="Arial"/>
              <a:cs typeface="Arial"/>
            </a:endParaRPr>
          </a:p>
        </p:txBody>
      </p:sp>
      <p:sp>
        <p:nvSpPr>
          <p:cNvPr id="131" name="object 39"/>
          <p:cNvSpPr/>
          <p:nvPr/>
        </p:nvSpPr>
        <p:spPr>
          <a:xfrm>
            <a:off x="775847" y="2816985"/>
            <a:ext cx="1288427" cy="180340"/>
          </a:xfrm>
          <a:custGeom>
            <a:avLst/>
            <a:gdLst/>
            <a:ahLst/>
            <a:cxnLst/>
            <a:rect l="l" t="t" r="r" b="b"/>
            <a:pathLst>
              <a:path w="1710054" h="234314">
                <a:moveTo>
                  <a:pt x="1592834" y="0"/>
                </a:moveTo>
                <a:lnTo>
                  <a:pt x="116967" y="0"/>
                </a:lnTo>
                <a:lnTo>
                  <a:pt x="71419" y="9205"/>
                </a:lnTo>
                <a:lnTo>
                  <a:pt x="34242" y="34305"/>
                </a:lnTo>
                <a:lnTo>
                  <a:pt x="9185" y="71526"/>
                </a:lnTo>
                <a:lnTo>
                  <a:pt x="0" y="117094"/>
                </a:lnTo>
                <a:lnTo>
                  <a:pt x="9185" y="162714"/>
                </a:lnTo>
                <a:lnTo>
                  <a:pt x="34242" y="199929"/>
                </a:lnTo>
                <a:lnTo>
                  <a:pt x="71419" y="225000"/>
                </a:lnTo>
                <a:lnTo>
                  <a:pt x="116967" y="234187"/>
                </a:lnTo>
                <a:lnTo>
                  <a:pt x="1592834" y="234187"/>
                </a:lnTo>
                <a:lnTo>
                  <a:pt x="1638401" y="225000"/>
                </a:lnTo>
                <a:lnTo>
                  <a:pt x="1675622" y="199929"/>
                </a:lnTo>
                <a:lnTo>
                  <a:pt x="1700722" y="162714"/>
                </a:lnTo>
                <a:lnTo>
                  <a:pt x="1709927" y="117094"/>
                </a:lnTo>
                <a:lnTo>
                  <a:pt x="1700722" y="71526"/>
                </a:lnTo>
                <a:lnTo>
                  <a:pt x="1675622" y="34305"/>
                </a:lnTo>
                <a:lnTo>
                  <a:pt x="1638401" y="9205"/>
                </a:lnTo>
                <a:lnTo>
                  <a:pt x="159283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https://moibiz42.ru/ga.ru</a:t>
            </a:r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object 43"/>
          <p:cNvSpPr txBox="1"/>
          <p:nvPr/>
        </p:nvSpPr>
        <p:spPr>
          <a:xfrm>
            <a:off x="4908041" y="2848736"/>
            <a:ext cx="50482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10" dirty="0">
                <a:solidFill>
                  <a:srgbClr val="FFFFFF"/>
                </a:solidFill>
                <a:latin typeface="Arial"/>
                <a:cs typeface="Arial"/>
              </a:rPr>
              <a:t>https://asi.ru/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34" name="object 44"/>
          <p:cNvSpPr txBox="1"/>
          <p:nvPr/>
        </p:nvSpPr>
        <p:spPr>
          <a:xfrm>
            <a:off x="7152150" y="2208909"/>
            <a:ext cx="155512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8435" marR="5080" indent="-166370" algn="ctr">
              <a:lnSpc>
                <a:spcPct val="100000"/>
              </a:lnSpc>
              <a:spcBef>
                <a:spcPts val="100"/>
              </a:spcBef>
            </a:pPr>
            <a:r>
              <a:rPr sz="800" b="1" cap="all" spc="-10" dirty="0">
                <a:solidFill>
                  <a:srgbClr val="253AA1"/>
                </a:solidFill>
                <a:latin typeface="Arial"/>
                <a:cs typeface="Arial"/>
              </a:rPr>
              <a:t>Корпорация</a:t>
            </a:r>
            <a:r>
              <a:rPr sz="800" b="1" cap="all" spc="-15" dirty="0">
                <a:solidFill>
                  <a:srgbClr val="253AA1"/>
                </a:solidFill>
                <a:latin typeface="Arial"/>
                <a:cs typeface="Arial"/>
              </a:rPr>
              <a:t> </a:t>
            </a:r>
            <a:r>
              <a:rPr sz="800" b="1" cap="all" dirty="0" err="1">
                <a:solidFill>
                  <a:srgbClr val="253AA1"/>
                </a:solidFill>
                <a:latin typeface="Arial"/>
                <a:cs typeface="Arial"/>
              </a:rPr>
              <a:t>малого</a:t>
            </a:r>
            <a:r>
              <a:rPr sz="800" b="1" cap="all" spc="10" dirty="0">
                <a:solidFill>
                  <a:srgbClr val="253AA1"/>
                </a:solidFill>
                <a:latin typeface="Arial"/>
                <a:cs typeface="Arial"/>
              </a:rPr>
              <a:t> </a:t>
            </a:r>
            <a:r>
              <a:rPr sz="800" b="1" cap="all" dirty="0" smtClean="0">
                <a:solidFill>
                  <a:srgbClr val="253AA1"/>
                </a:solidFill>
                <a:latin typeface="Arial"/>
                <a:cs typeface="Arial"/>
              </a:rPr>
              <a:t>и</a:t>
            </a:r>
            <a:r>
              <a:rPr lang="ru-RU" sz="800" b="1" cap="all" spc="15" dirty="0">
                <a:solidFill>
                  <a:srgbClr val="253AA1"/>
                </a:solidFill>
                <a:latin typeface="Arial"/>
                <a:cs typeface="Arial"/>
              </a:rPr>
              <a:t> </a:t>
            </a:r>
            <a:r>
              <a:rPr sz="800" b="1" cap="all" spc="-10" dirty="0" err="1" smtClean="0">
                <a:solidFill>
                  <a:srgbClr val="253AA1"/>
                </a:solidFill>
                <a:latin typeface="Arial"/>
                <a:cs typeface="Arial"/>
              </a:rPr>
              <a:t>среднего</a:t>
            </a:r>
            <a:r>
              <a:rPr lang="ru-RU" sz="800" b="1" cap="all" spc="500" dirty="0">
                <a:solidFill>
                  <a:srgbClr val="253AA1"/>
                </a:solidFill>
                <a:latin typeface="Arial"/>
                <a:cs typeface="Arial"/>
              </a:rPr>
              <a:t> </a:t>
            </a:r>
            <a:r>
              <a:rPr sz="800" b="1" cap="all" spc="-10" dirty="0" err="1" smtClean="0">
                <a:solidFill>
                  <a:srgbClr val="253AA1"/>
                </a:solidFill>
                <a:latin typeface="Arial"/>
                <a:cs typeface="Arial"/>
              </a:rPr>
              <a:t>предпринимательства</a:t>
            </a:r>
            <a:endParaRPr sz="800" b="1" cap="all" dirty="0">
              <a:solidFill>
                <a:srgbClr val="253AA1"/>
              </a:solidFill>
              <a:latin typeface="Arial"/>
              <a:cs typeface="Arial"/>
            </a:endParaRPr>
          </a:p>
        </p:txBody>
      </p:sp>
      <p:sp>
        <p:nvSpPr>
          <p:cNvPr id="135" name="object 46"/>
          <p:cNvSpPr txBox="1"/>
          <p:nvPr/>
        </p:nvSpPr>
        <p:spPr>
          <a:xfrm>
            <a:off x="6686804" y="2848736"/>
            <a:ext cx="72136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10" dirty="0">
                <a:solidFill>
                  <a:srgbClr val="FFFFFF"/>
                </a:solidFill>
                <a:latin typeface="Arial"/>
                <a:cs typeface="Arial"/>
              </a:rPr>
              <a:t>https://corpmsp.ru/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38" name="object 50"/>
          <p:cNvSpPr txBox="1"/>
          <p:nvPr/>
        </p:nvSpPr>
        <p:spPr>
          <a:xfrm>
            <a:off x="2638327" y="4166363"/>
            <a:ext cx="1793863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800" b="1" cap="all" dirty="0" smtClean="0">
                <a:solidFill>
                  <a:srgbClr val="253AA1"/>
                </a:solidFill>
                <a:latin typeface="Arial"/>
                <a:cs typeface="Arial"/>
              </a:rPr>
              <a:t>Г</a:t>
            </a:r>
            <a:r>
              <a:rPr lang="ru-RU" sz="800" b="1" cap="all" dirty="0" smtClean="0">
                <a:solidFill>
                  <a:srgbClr val="253AA1"/>
                </a:solidFill>
                <a:latin typeface="Arial"/>
                <a:cs typeface="Arial"/>
              </a:rPr>
              <a:t>АУ</a:t>
            </a:r>
            <a:r>
              <a:rPr lang="ru-RU" sz="800" b="1" cap="all" dirty="0">
                <a:solidFill>
                  <a:srgbClr val="253AA1"/>
                </a:solidFill>
                <a:latin typeface="Arial"/>
                <a:cs typeface="Arial"/>
              </a:rPr>
              <a:t> </a:t>
            </a:r>
            <a:r>
              <a:rPr sz="800" b="1" cap="all" spc="-10" dirty="0" smtClean="0">
                <a:solidFill>
                  <a:srgbClr val="253AA1"/>
                </a:solidFill>
                <a:latin typeface="Arial"/>
                <a:cs typeface="Arial"/>
              </a:rPr>
              <a:t>«</a:t>
            </a:r>
            <a:r>
              <a:rPr lang="ru-RU" sz="800" b="1" cap="all" spc="-10" dirty="0" smtClean="0">
                <a:solidFill>
                  <a:srgbClr val="253AA1"/>
                </a:solidFill>
                <a:latin typeface="Arial"/>
                <a:cs typeface="Arial"/>
              </a:rPr>
              <a:t>УМФЦ Кузбасса</a:t>
            </a:r>
            <a:r>
              <a:rPr sz="800" b="1" cap="all" spc="-10" dirty="0" smtClean="0">
                <a:solidFill>
                  <a:srgbClr val="253AA1"/>
                </a:solidFill>
                <a:latin typeface="Arial"/>
                <a:cs typeface="Arial"/>
              </a:rPr>
              <a:t>»</a:t>
            </a:r>
            <a:endParaRPr sz="800" cap="all" dirty="0">
              <a:solidFill>
                <a:srgbClr val="253AA1"/>
              </a:solidFill>
              <a:latin typeface="Arial"/>
              <a:cs typeface="Arial"/>
            </a:endParaRPr>
          </a:p>
        </p:txBody>
      </p:sp>
      <p:sp>
        <p:nvSpPr>
          <p:cNvPr id="139" name="object 53"/>
          <p:cNvSpPr txBox="1"/>
          <p:nvPr/>
        </p:nvSpPr>
        <p:spPr>
          <a:xfrm>
            <a:off x="4981399" y="4265540"/>
            <a:ext cx="126969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800" b="1" cap="all" spc="-1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Цифровая</a:t>
            </a:r>
            <a:endParaRPr sz="800" cap="all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800" b="1" cap="all" spc="-1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</a:t>
            </a:r>
            <a:r>
              <a:rPr sz="800" b="1" cap="all" spc="4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b="1" cap="all" spc="-1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МСП.РФ</a:t>
            </a:r>
            <a:endParaRPr sz="800" cap="all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object 55"/>
          <p:cNvSpPr txBox="1"/>
          <p:nvPr/>
        </p:nvSpPr>
        <p:spPr>
          <a:xfrm>
            <a:off x="3042666" y="4713858"/>
            <a:ext cx="57848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10" dirty="0">
                <a:solidFill>
                  <a:srgbClr val="FFFFFF"/>
                </a:solidFill>
                <a:latin typeface="Arial"/>
                <a:cs typeface="Arial"/>
              </a:rPr>
              <a:t>https://мсп.рф/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41" name="object 56"/>
          <p:cNvSpPr txBox="1"/>
          <p:nvPr/>
        </p:nvSpPr>
        <p:spPr>
          <a:xfrm>
            <a:off x="7224782" y="4166362"/>
            <a:ext cx="1482490" cy="271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" b="1" cap="small" dirty="0">
                <a:solidFill>
                  <a:srgbClr val="253AA1"/>
                </a:solidFill>
                <a:latin typeface="Arial"/>
                <a:cs typeface="Arial"/>
              </a:rPr>
              <a:t>АНО «ЦЕНТР ПОДДЕРЖКИ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" b="1" cap="small" dirty="0">
                <a:solidFill>
                  <a:srgbClr val="253AA1"/>
                </a:solidFill>
                <a:latin typeface="Arial"/>
                <a:cs typeface="Arial"/>
              </a:rPr>
              <a:t>ЭКСПОРТА КУЗБАССА»</a:t>
            </a:r>
            <a:endParaRPr sz="800" cap="small" dirty="0">
              <a:solidFill>
                <a:srgbClr val="253AA1"/>
              </a:solidFill>
              <a:latin typeface="Arial"/>
              <a:cs typeface="Arial"/>
            </a:endParaRPr>
          </a:p>
        </p:txBody>
      </p:sp>
      <p:sp>
        <p:nvSpPr>
          <p:cNvPr id="142" name="object 58"/>
          <p:cNvSpPr txBox="1"/>
          <p:nvPr/>
        </p:nvSpPr>
        <p:spPr>
          <a:xfrm>
            <a:off x="4804409" y="4713858"/>
            <a:ext cx="713105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600" dirty="0">
              <a:latin typeface="Arial"/>
              <a:cs typeface="Arial"/>
            </a:endParaRPr>
          </a:p>
        </p:txBody>
      </p:sp>
      <p:pic>
        <p:nvPicPr>
          <p:cNvPr id="143" name="object 6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8743" y="1601978"/>
            <a:ext cx="943063" cy="421017"/>
          </a:xfrm>
          <a:prstGeom prst="rect">
            <a:avLst/>
          </a:prstGeom>
        </p:spPr>
      </p:pic>
      <p:pic>
        <p:nvPicPr>
          <p:cNvPr id="146" name="object 7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50336" y="3390212"/>
            <a:ext cx="922401" cy="577938"/>
          </a:xfrm>
          <a:prstGeom prst="rect">
            <a:avLst/>
          </a:prstGeom>
        </p:spPr>
      </p:pic>
      <p:pic>
        <p:nvPicPr>
          <p:cNvPr id="147" name="object 7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56497" y="3466648"/>
            <a:ext cx="1073150" cy="587298"/>
          </a:xfrm>
          <a:prstGeom prst="rect">
            <a:avLst/>
          </a:prstGeom>
        </p:spPr>
      </p:pic>
      <p:sp>
        <p:nvSpPr>
          <p:cNvPr id="151" name="object 39"/>
          <p:cNvSpPr/>
          <p:nvPr/>
        </p:nvSpPr>
        <p:spPr>
          <a:xfrm>
            <a:off x="7408164" y="2785235"/>
            <a:ext cx="1288427" cy="180340"/>
          </a:xfrm>
          <a:custGeom>
            <a:avLst/>
            <a:gdLst/>
            <a:ahLst/>
            <a:cxnLst/>
            <a:rect l="l" t="t" r="r" b="b"/>
            <a:pathLst>
              <a:path w="1710054" h="234314">
                <a:moveTo>
                  <a:pt x="1592834" y="0"/>
                </a:moveTo>
                <a:lnTo>
                  <a:pt x="116967" y="0"/>
                </a:lnTo>
                <a:lnTo>
                  <a:pt x="71419" y="9205"/>
                </a:lnTo>
                <a:lnTo>
                  <a:pt x="34242" y="34305"/>
                </a:lnTo>
                <a:lnTo>
                  <a:pt x="9185" y="71526"/>
                </a:lnTo>
                <a:lnTo>
                  <a:pt x="0" y="117094"/>
                </a:lnTo>
                <a:lnTo>
                  <a:pt x="9185" y="162714"/>
                </a:lnTo>
                <a:lnTo>
                  <a:pt x="34242" y="199929"/>
                </a:lnTo>
                <a:lnTo>
                  <a:pt x="71419" y="225000"/>
                </a:lnTo>
                <a:lnTo>
                  <a:pt x="116967" y="234187"/>
                </a:lnTo>
                <a:lnTo>
                  <a:pt x="1592834" y="234187"/>
                </a:lnTo>
                <a:lnTo>
                  <a:pt x="1638401" y="225000"/>
                </a:lnTo>
                <a:lnTo>
                  <a:pt x="1675622" y="199929"/>
                </a:lnTo>
                <a:lnTo>
                  <a:pt x="1700722" y="162714"/>
                </a:lnTo>
                <a:lnTo>
                  <a:pt x="1709927" y="117094"/>
                </a:lnTo>
                <a:lnTo>
                  <a:pt x="1700722" y="71526"/>
                </a:lnTo>
                <a:lnTo>
                  <a:pt x="1675622" y="34305"/>
                </a:lnTo>
                <a:lnTo>
                  <a:pt x="1638401" y="9205"/>
                </a:lnTo>
                <a:lnTo>
                  <a:pt x="159283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https://corpmsp.ru/</a:t>
            </a:r>
          </a:p>
        </p:txBody>
      </p:sp>
      <p:sp>
        <p:nvSpPr>
          <p:cNvPr id="152" name="object 39"/>
          <p:cNvSpPr/>
          <p:nvPr/>
        </p:nvSpPr>
        <p:spPr>
          <a:xfrm>
            <a:off x="2638329" y="4638675"/>
            <a:ext cx="1793862" cy="243816"/>
          </a:xfrm>
          <a:custGeom>
            <a:avLst/>
            <a:gdLst/>
            <a:ahLst/>
            <a:cxnLst/>
            <a:rect l="l" t="t" r="r" b="b"/>
            <a:pathLst>
              <a:path w="1710054" h="234314">
                <a:moveTo>
                  <a:pt x="1592834" y="0"/>
                </a:moveTo>
                <a:lnTo>
                  <a:pt x="116967" y="0"/>
                </a:lnTo>
                <a:lnTo>
                  <a:pt x="71419" y="9205"/>
                </a:lnTo>
                <a:lnTo>
                  <a:pt x="34242" y="34305"/>
                </a:lnTo>
                <a:lnTo>
                  <a:pt x="9185" y="71526"/>
                </a:lnTo>
                <a:lnTo>
                  <a:pt x="0" y="117094"/>
                </a:lnTo>
                <a:lnTo>
                  <a:pt x="9185" y="162714"/>
                </a:lnTo>
                <a:lnTo>
                  <a:pt x="34242" y="199929"/>
                </a:lnTo>
                <a:lnTo>
                  <a:pt x="71419" y="225000"/>
                </a:lnTo>
                <a:lnTo>
                  <a:pt x="116967" y="234187"/>
                </a:lnTo>
                <a:lnTo>
                  <a:pt x="1592834" y="234187"/>
                </a:lnTo>
                <a:lnTo>
                  <a:pt x="1638401" y="225000"/>
                </a:lnTo>
                <a:lnTo>
                  <a:pt x="1675622" y="199929"/>
                </a:lnTo>
                <a:lnTo>
                  <a:pt x="1700722" y="162714"/>
                </a:lnTo>
                <a:lnTo>
                  <a:pt x="1709927" y="117094"/>
                </a:lnTo>
                <a:lnTo>
                  <a:pt x="1700722" y="71526"/>
                </a:lnTo>
                <a:lnTo>
                  <a:pt x="1675622" y="34305"/>
                </a:lnTo>
                <a:lnTo>
                  <a:pt x="1638401" y="9205"/>
                </a:lnTo>
                <a:lnTo>
                  <a:pt x="159283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https://umfc42.ru/49-mfts/220-mfts-myski</a:t>
            </a:r>
          </a:p>
        </p:txBody>
      </p:sp>
      <p:sp>
        <p:nvSpPr>
          <p:cNvPr id="153" name="object 39"/>
          <p:cNvSpPr/>
          <p:nvPr/>
        </p:nvSpPr>
        <p:spPr>
          <a:xfrm>
            <a:off x="5069250" y="4638675"/>
            <a:ext cx="1288427" cy="180340"/>
          </a:xfrm>
          <a:custGeom>
            <a:avLst/>
            <a:gdLst/>
            <a:ahLst/>
            <a:cxnLst/>
            <a:rect l="l" t="t" r="r" b="b"/>
            <a:pathLst>
              <a:path w="1710054" h="234314">
                <a:moveTo>
                  <a:pt x="1592834" y="0"/>
                </a:moveTo>
                <a:lnTo>
                  <a:pt x="116967" y="0"/>
                </a:lnTo>
                <a:lnTo>
                  <a:pt x="71419" y="9205"/>
                </a:lnTo>
                <a:lnTo>
                  <a:pt x="34242" y="34305"/>
                </a:lnTo>
                <a:lnTo>
                  <a:pt x="9185" y="71526"/>
                </a:lnTo>
                <a:lnTo>
                  <a:pt x="0" y="117094"/>
                </a:lnTo>
                <a:lnTo>
                  <a:pt x="9185" y="162714"/>
                </a:lnTo>
                <a:lnTo>
                  <a:pt x="34242" y="199929"/>
                </a:lnTo>
                <a:lnTo>
                  <a:pt x="71419" y="225000"/>
                </a:lnTo>
                <a:lnTo>
                  <a:pt x="116967" y="234187"/>
                </a:lnTo>
                <a:lnTo>
                  <a:pt x="1592834" y="234187"/>
                </a:lnTo>
                <a:lnTo>
                  <a:pt x="1638401" y="225000"/>
                </a:lnTo>
                <a:lnTo>
                  <a:pt x="1675622" y="199929"/>
                </a:lnTo>
                <a:lnTo>
                  <a:pt x="1700722" y="162714"/>
                </a:lnTo>
                <a:lnTo>
                  <a:pt x="1709927" y="117094"/>
                </a:lnTo>
                <a:lnTo>
                  <a:pt x="1700722" y="71526"/>
                </a:lnTo>
                <a:lnTo>
                  <a:pt x="1675622" y="34305"/>
                </a:lnTo>
                <a:lnTo>
                  <a:pt x="1638401" y="9205"/>
                </a:lnTo>
                <a:lnTo>
                  <a:pt x="159283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ru-RU" sz="1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мсп.рф</a:t>
            </a:r>
            <a:r>
              <a:rPr lang="ru-RU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sp>
        <p:nvSpPr>
          <p:cNvPr id="154" name="object 39"/>
          <p:cNvSpPr/>
          <p:nvPr/>
        </p:nvSpPr>
        <p:spPr>
          <a:xfrm>
            <a:off x="7408163" y="4702151"/>
            <a:ext cx="1288427" cy="180340"/>
          </a:xfrm>
          <a:custGeom>
            <a:avLst/>
            <a:gdLst/>
            <a:ahLst/>
            <a:cxnLst/>
            <a:rect l="l" t="t" r="r" b="b"/>
            <a:pathLst>
              <a:path w="1710054" h="234314">
                <a:moveTo>
                  <a:pt x="1592834" y="0"/>
                </a:moveTo>
                <a:lnTo>
                  <a:pt x="116967" y="0"/>
                </a:lnTo>
                <a:lnTo>
                  <a:pt x="71419" y="9205"/>
                </a:lnTo>
                <a:lnTo>
                  <a:pt x="34242" y="34305"/>
                </a:lnTo>
                <a:lnTo>
                  <a:pt x="9185" y="71526"/>
                </a:lnTo>
                <a:lnTo>
                  <a:pt x="0" y="117094"/>
                </a:lnTo>
                <a:lnTo>
                  <a:pt x="9185" y="162714"/>
                </a:lnTo>
                <a:lnTo>
                  <a:pt x="34242" y="199929"/>
                </a:lnTo>
                <a:lnTo>
                  <a:pt x="71419" y="225000"/>
                </a:lnTo>
                <a:lnTo>
                  <a:pt x="116967" y="234187"/>
                </a:lnTo>
                <a:lnTo>
                  <a:pt x="1592834" y="234187"/>
                </a:lnTo>
                <a:lnTo>
                  <a:pt x="1638401" y="225000"/>
                </a:lnTo>
                <a:lnTo>
                  <a:pt x="1675622" y="199929"/>
                </a:lnTo>
                <a:lnTo>
                  <a:pt x="1700722" y="162714"/>
                </a:lnTo>
                <a:lnTo>
                  <a:pt x="1709927" y="117094"/>
                </a:lnTo>
                <a:lnTo>
                  <a:pt x="1700722" y="71526"/>
                </a:lnTo>
                <a:lnTo>
                  <a:pt x="1675622" y="34305"/>
                </a:lnTo>
                <a:lnTo>
                  <a:pt x="1638401" y="9205"/>
                </a:lnTo>
                <a:lnTo>
                  <a:pt x="159283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https://export42.ru</a:t>
            </a:r>
            <a:endParaRPr lang="en-US" sz="1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978" y="1654323"/>
            <a:ext cx="1367436" cy="457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201" y="3401804"/>
            <a:ext cx="96202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83" y="3248911"/>
            <a:ext cx="1897784" cy="170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4" descr="https://kuztpp.ru/local/templates/tpprf_chamber_responsive/responsive/images/logo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62" y="3409899"/>
            <a:ext cx="654182" cy="55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45307" y="3563765"/>
            <a:ext cx="17005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Кузбасская торгово-</a:t>
            </a:r>
          </a:p>
          <a:p>
            <a:r>
              <a:rPr lang="ru-RU" sz="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Промышленная палата</a:t>
            </a:r>
            <a:endParaRPr lang="ru-RU" sz="8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7882" y="4102193"/>
            <a:ext cx="15905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cap="all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Кузбасская торгово-</a:t>
            </a:r>
          </a:p>
          <a:p>
            <a:r>
              <a:rPr lang="ru-RU" sz="800" b="1" cap="all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Промышленная палата</a:t>
            </a:r>
            <a:endParaRPr lang="ru-RU" sz="800" b="1" cap="all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object 39"/>
          <p:cNvSpPr/>
          <p:nvPr/>
        </p:nvSpPr>
        <p:spPr>
          <a:xfrm>
            <a:off x="745508" y="4701768"/>
            <a:ext cx="1542874" cy="180723"/>
          </a:xfrm>
          <a:custGeom>
            <a:avLst/>
            <a:gdLst/>
            <a:ahLst/>
            <a:cxnLst/>
            <a:rect l="l" t="t" r="r" b="b"/>
            <a:pathLst>
              <a:path w="1710054" h="234314">
                <a:moveTo>
                  <a:pt x="1592834" y="0"/>
                </a:moveTo>
                <a:lnTo>
                  <a:pt x="116967" y="0"/>
                </a:lnTo>
                <a:lnTo>
                  <a:pt x="71419" y="9205"/>
                </a:lnTo>
                <a:lnTo>
                  <a:pt x="34242" y="34305"/>
                </a:lnTo>
                <a:lnTo>
                  <a:pt x="9185" y="71526"/>
                </a:lnTo>
                <a:lnTo>
                  <a:pt x="0" y="117094"/>
                </a:lnTo>
                <a:lnTo>
                  <a:pt x="9185" y="162714"/>
                </a:lnTo>
                <a:lnTo>
                  <a:pt x="34242" y="199929"/>
                </a:lnTo>
                <a:lnTo>
                  <a:pt x="71419" y="225000"/>
                </a:lnTo>
                <a:lnTo>
                  <a:pt x="116967" y="234187"/>
                </a:lnTo>
                <a:lnTo>
                  <a:pt x="1592834" y="234187"/>
                </a:lnTo>
                <a:lnTo>
                  <a:pt x="1638401" y="225000"/>
                </a:lnTo>
                <a:lnTo>
                  <a:pt x="1675622" y="199929"/>
                </a:lnTo>
                <a:lnTo>
                  <a:pt x="1700722" y="162714"/>
                </a:lnTo>
                <a:lnTo>
                  <a:pt x="1709927" y="117094"/>
                </a:lnTo>
                <a:lnTo>
                  <a:pt x="1700722" y="71526"/>
                </a:lnTo>
                <a:lnTo>
                  <a:pt x="1675622" y="34305"/>
                </a:lnTo>
                <a:lnTo>
                  <a:pt x="1638401" y="9205"/>
                </a:lnTo>
                <a:lnTo>
                  <a:pt x="159283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https://kuztpp.ru/ru</a:t>
            </a:r>
            <a:r>
              <a:rPr lang="en-US" sz="800" dirty="0">
                <a:solidFill>
                  <a:schemeClr val="bg1"/>
                </a:solidFill>
              </a:rPr>
              <a:t>/</a:t>
            </a:r>
            <a:endParaRPr lang="en-US" sz="800" dirty="0" smtClean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38328" y="1309925"/>
            <a:ext cx="1922170" cy="17100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155" y="1341229"/>
            <a:ext cx="434310" cy="468895"/>
          </a:xfrm>
          <a:prstGeom prst="rect">
            <a:avLst/>
          </a:prstGeom>
        </p:spPr>
      </p:pic>
      <p:sp>
        <p:nvSpPr>
          <p:cNvPr id="64" name="object 47"/>
          <p:cNvSpPr txBox="1"/>
          <p:nvPr/>
        </p:nvSpPr>
        <p:spPr>
          <a:xfrm>
            <a:off x="3080702" y="2113788"/>
            <a:ext cx="108089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 marR="5080" indent="-27940" algn="ctr">
              <a:lnSpc>
                <a:spcPct val="100000"/>
              </a:lnSpc>
              <a:spcBef>
                <a:spcPts val="100"/>
              </a:spcBef>
            </a:pPr>
            <a:r>
              <a:rPr sz="800" b="1" cap="all" spc="-10" dirty="0" err="1">
                <a:solidFill>
                  <a:srgbClr val="253AA1"/>
                </a:solidFill>
                <a:latin typeface="Arial"/>
                <a:cs typeface="Arial"/>
              </a:rPr>
              <a:t>Инвестиционный</a:t>
            </a:r>
            <a:r>
              <a:rPr sz="800" b="1" cap="all" spc="60" dirty="0">
                <a:solidFill>
                  <a:srgbClr val="253AA1"/>
                </a:solidFill>
                <a:latin typeface="Arial"/>
                <a:cs typeface="Arial"/>
              </a:rPr>
              <a:t> </a:t>
            </a:r>
            <a:r>
              <a:rPr sz="800" b="1" cap="all" spc="-10" dirty="0" smtClean="0">
                <a:solidFill>
                  <a:srgbClr val="253AA1"/>
                </a:solidFill>
                <a:latin typeface="Arial"/>
                <a:cs typeface="Arial"/>
              </a:rPr>
              <a:t>по</a:t>
            </a:r>
            <a:r>
              <a:rPr lang="ru-RU" sz="800" b="1" cap="all" spc="-10" dirty="0" smtClean="0">
                <a:solidFill>
                  <a:srgbClr val="253AA1"/>
                </a:solidFill>
                <a:latin typeface="Arial"/>
                <a:cs typeface="Arial"/>
              </a:rPr>
              <a:t>р</a:t>
            </a:r>
            <a:r>
              <a:rPr sz="800" b="1" cap="all" spc="-10" dirty="0" err="1" smtClean="0">
                <a:solidFill>
                  <a:srgbClr val="253AA1"/>
                </a:solidFill>
                <a:latin typeface="Arial"/>
                <a:cs typeface="Arial"/>
              </a:rPr>
              <a:t>тал</a:t>
            </a:r>
            <a:r>
              <a:rPr sz="800" b="1" cap="all" spc="500" dirty="0" smtClean="0">
                <a:solidFill>
                  <a:srgbClr val="253AA1"/>
                </a:solidFill>
                <a:latin typeface="Arial"/>
                <a:cs typeface="Arial"/>
              </a:rPr>
              <a:t> </a:t>
            </a:r>
            <a:r>
              <a:rPr lang="ru-RU" sz="800" b="1" cap="all" spc="-10" dirty="0" smtClean="0">
                <a:solidFill>
                  <a:srgbClr val="253AA1"/>
                </a:solidFill>
                <a:latin typeface="Arial"/>
                <a:cs typeface="Arial"/>
              </a:rPr>
              <a:t>Кузбасса</a:t>
            </a:r>
            <a:endParaRPr sz="800" cap="all" dirty="0">
              <a:solidFill>
                <a:srgbClr val="253AA1"/>
              </a:solidFill>
              <a:latin typeface="Arial"/>
              <a:cs typeface="Arial"/>
            </a:endParaRPr>
          </a:p>
        </p:txBody>
      </p:sp>
      <p:sp>
        <p:nvSpPr>
          <p:cNvPr id="65" name="object 39"/>
          <p:cNvSpPr/>
          <p:nvPr/>
        </p:nvSpPr>
        <p:spPr>
          <a:xfrm>
            <a:off x="2997530" y="2725838"/>
            <a:ext cx="1288427" cy="180340"/>
          </a:xfrm>
          <a:custGeom>
            <a:avLst/>
            <a:gdLst/>
            <a:ahLst/>
            <a:cxnLst/>
            <a:rect l="l" t="t" r="r" b="b"/>
            <a:pathLst>
              <a:path w="1710054" h="234314">
                <a:moveTo>
                  <a:pt x="1592834" y="0"/>
                </a:moveTo>
                <a:lnTo>
                  <a:pt x="116967" y="0"/>
                </a:lnTo>
                <a:lnTo>
                  <a:pt x="71419" y="9205"/>
                </a:lnTo>
                <a:lnTo>
                  <a:pt x="34242" y="34305"/>
                </a:lnTo>
                <a:lnTo>
                  <a:pt x="9185" y="71526"/>
                </a:lnTo>
                <a:lnTo>
                  <a:pt x="0" y="117094"/>
                </a:lnTo>
                <a:lnTo>
                  <a:pt x="9185" y="162714"/>
                </a:lnTo>
                <a:lnTo>
                  <a:pt x="34242" y="199929"/>
                </a:lnTo>
                <a:lnTo>
                  <a:pt x="71419" y="225000"/>
                </a:lnTo>
                <a:lnTo>
                  <a:pt x="116967" y="234187"/>
                </a:lnTo>
                <a:lnTo>
                  <a:pt x="1592834" y="234187"/>
                </a:lnTo>
                <a:lnTo>
                  <a:pt x="1638401" y="225000"/>
                </a:lnTo>
                <a:lnTo>
                  <a:pt x="1675622" y="199929"/>
                </a:lnTo>
                <a:lnTo>
                  <a:pt x="1700722" y="162714"/>
                </a:lnTo>
                <a:lnTo>
                  <a:pt x="1709927" y="117094"/>
                </a:lnTo>
                <a:lnTo>
                  <a:pt x="1700722" y="71526"/>
                </a:lnTo>
                <a:lnTo>
                  <a:pt x="1675622" y="34305"/>
                </a:lnTo>
                <a:lnTo>
                  <a:pt x="1638401" y="9205"/>
                </a:lnTo>
                <a:lnTo>
                  <a:pt x="159283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kuzbass-inve</a:t>
            </a:r>
            <a:r>
              <a:rPr lang="en-US" sz="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st.r</a:t>
            </a:r>
            <a:r>
              <a:rPr lang="en-US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13446" y="1309927"/>
            <a:ext cx="1973357" cy="171005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7" name="object 6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69250" y="1366291"/>
            <a:ext cx="1178826" cy="587400"/>
          </a:xfrm>
          <a:prstGeom prst="rect">
            <a:avLst/>
          </a:prstGeom>
        </p:spPr>
      </p:pic>
      <p:sp>
        <p:nvSpPr>
          <p:cNvPr id="68" name="object 41"/>
          <p:cNvSpPr txBox="1"/>
          <p:nvPr/>
        </p:nvSpPr>
        <p:spPr>
          <a:xfrm>
            <a:off x="4960238" y="2230089"/>
            <a:ext cx="160424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800" b="1" cap="all" spc="-10" dirty="0">
                <a:solidFill>
                  <a:srgbClr val="253AA1"/>
                </a:solidFill>
                <a:latin typeface="Arial"/>
                <a:cs typeface="Arial"/>
              </a:rPr>
              <a:t>Агентство</a:t>
            </a:r>
            <a:r>
              <a:rPr sz="800" b="1" cap="all" spc="55" dirty="0">
                <a:solidFill>
                  <a:srgbClr val="253AA1"/>
                </a:solidFill>
                <a:latin typeface="Arial"/>
                <a:cs typeface="Arial"/>
              </a:rPr>
              <a:t> </a:t>
            </a:r>
            <a:r>
              <a:rPr sz="800" b="1" cap="all" spc="-10" dirty="0">
                <a:solidFill>
                  <a:srgbClr val="253AA1"/>
                </a:solidFill>
                <a:latin typeface="Arial"/>
                <a:cs typeface="Arial"/>
              </a:rPr>
              <a:t>стратегических</a:t>
            </a:r>
            <a:r>
              <a:rPr sz="800" b="1" cap="all" spc="60" dirty="0">
                <a:solidFill>
                  <a:srgbClr val="253AA1"/>
                </a:solidFill>
                <a:latin typeface="Arial"/>
                <a:cs typeface="Arial"/>
              </a:rPr>
              <a:t> </a:t>
            </a:r>
            <a:r>
              <a:rPr sz="800" b="1" cap="all" spc="-10" dirty="0">
                <a:solidFill>
                  <a:srgbClr val="253AA1"/>
                </a:solidFill>
                <a:latin typeface="Arial"/>
                <a:cs typeface="Arial"/>
              </a:rPr>
              <a:t>инициатив</a:t>
            </a:r>
            <a:endParaRPr sz="800" cap="all" dirty="0">
              <a:solidFill>
                <a:srgbClr val="253AA1"/>
              </a:solidFill>
              <a:latin typeface="Arial"/>
              <a:cs typeface="Arial"/>
            </a:endParaRPr>
          </a:p>
        </p:txBody>
      </p:sp>
      <p:sp>
        <p:nvSpPr>
          <p:cNvPr id="69" name="object 39"/>
          <p:cNvSpPr/>
          <p:nvPr/>
        </p:nvSpPr>
        <p:spPr>
          <a:xfrm>
            <a:off x="5118144" y="2742748"/>
            <a:ext cx="1288427" cy="180340"/>
          </a:xfrm>
          <a:custGeom>
            <a:avLst/>
            <a:gdLst/>
            <a:ahLst/>
            <a:cxnLst/>
            <a:rect l="l" t="t" r="r" b="b"/>
            <a:pathLst>
              <a:path w="1710054" h="234314">
                <a:moveTo>
                  <a:pt x="1592834" y="0"/>
                </a:moveTo>
                <a:lnTo>
                  <a:pt x="116967" y="0"/>
                </a:lnTo>
                <a:lnTo>
                  <a:pt x="71419" y="9205"/>
                </a:lnTo>
                <a:lnTo>
                  <a:pt x="34242" y="34305"/>
                </a:lnTo>
                <a:lnTo>
                  <a:pt x="9185" y="71526"/>
                </a:lnTo>
                <a:lnTo>
                  <a:pt x="0" y="117094"/>
                </a:lnTo>
                <a:lnTo>
                  <a:pt x="9185" y="162714"/>
                </a:lnTo>
                <a:lnTo>
                  <a:pt x="34242" y="199929"/>
                </a:lnTo>
                <a:lnTo>
                  <a:pt x="71419" y="225000"/>
                </a:lnTo>
                <a:lnTo>
                  <a:pt x="116967" y="234187"/>
                </a:lnTo>
                <a:lnTo>
                  <a:pt x="1592834" y="234187"/>
                </a:lnTo>
                <a:lnTo>
                  <a:pt x="1638401" y="225000"/>
                </a:lnTo>
                <a:lnTo>
                  <a:pt x="1675622" y="199929"/>
                </a:lnTo>
                <a:lnTo>
                  <a:pt x="1700722" y="162714"/>
                </a:lnTo>
                <a:lnTo>
                  <a:pt x="1709927" y="117094"/>
                </a:lnTo>
                <a:lnTo>
                  <a:pt x="1700722" y="71526"/>
                </a:lnTo>
                <a:lnTo>
                  <a:pt x="1675622" y="34305"/>
                </a:lnTo>
                <a:lnTo>
                  <a:pt x="1638401" y="9205"/>
                </a:lnTo>
                <a:lnTo>
                  <a:pt x="159283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https://asi.ru/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77039" y="5089585"/>
            <a:ext cx="1984559" cy="137159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ТУРИЗМА КУЗБАССА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485273" y="5410280"/>
            <a:ext cx="1387464" cy="4326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" name="Рисунок 7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163" y="5093747"/>
            <a:ext cx="434310" cy="468895"/>
          </a:xfrm>
          <a:prstGeom prst="rect">
            <a:avLst/>
          </a:prstGeom>
        </p:spPr>
      </p:pic>
      <p:sp>
        <p:nvSpPr>
          <p:cNvPr id="72" name="object 39"/>
          <p:cNvSpPr/>
          <p:nvPr/>
        </p:nvSpPr>
        <p:spPr>
          <a:xfrm>
            <a:off x="2565912" y="6197913"/>
            <a:ext cx="1288427" cy="180340"/>
          </a:xfrm>
          <a:custGeom>
            <a:avLst/>
            <a:gdLst/>
            <a:ahLst/>
            <a:cxnLst/>
            <a:rect l="l" t="t" r="r" b="b"/>
            <a:pathLst>
              <a:path w="1710054" h="234314">
                <a:moveTo>
                  <a:pt x="1592834" y="0"/>
                </a:moveTo>
                <a:lnTo>
                  <a:pt x="116967" y="0"/>
                </a:lnTo>
                <a:lnTo>
                  <a:pt x="71419" y="9205"/>
                </a:lnTo>
                <a:lnTo>
                  <a:pt x="34242" y="34305"/>
                </a:lnTo>
                <a:lnTo>
                  <a:pt x="9185" y="71526"/>
                </a:lnTo>
                <a:lnTo>
                  <a:pt x="0" y="117094"/>
                </a:lnTo>
                <a:lnTo>
                  <a:pt x="9185" y="162714"/>
                </a:lnTo>
                <a:lnTo>
                  <a:pt x="34242" y="199929"/>
                </a:lnTo>
                <a:lnTo>
                  <a:pt x="71419" y="225000"/>
                </a:lnTo>
                <a:lnTo>
                  <a:pt x="116967" y="234187"/>
                </a:lnTo>
                <a:lnTo>
                  <a:pt x="1592834" y="234187"/>
                </a:lnTo>
                <a:lnTo>
                  <a:pt x="1638401" y="225000"/>
                </a:lnTo>
                <a:lnTo>
                  <a:pt x="1675622" y="199929"/>
                </a:lnTo>
                <a:lnTo>
                  <a:pt x="1700722" y="162714"/>
                </a:lnTo>
                <a:lnTo>
                  <a:pt x="1709927" y="117094"/>
                </a:lnTo>
                <a:lnTo>
                  <a:pt x="1700722" y="71526"/>
                </a:lnTo>
                <a:lnTo>
                  <a:pt x="1675622" y="34305"/>
                </a:lnTo>
                <a:lnTo>
                  <a:pt x="1638401" y="9205"/>
                </a:lnTo>
                <a:lnTo>
                  <a:pt x="159283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https://mtmp42.ru/ 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804410" y="5093747"/>
            <a:ext cx="2131228" cy="13674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ГКУ «ИНВЕСТИЦИОННОЕ АГЕНТСТВО КУЗБАССА»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" name="Рисунок 7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086" y="5154771"/>
            <a:ext cx="434310" cy="468895"/>
          </a:xfrm>
          <a:prstGeom prst="rect">
            <a:avLst/>
          </a:prstGeom>
        </p:spPr>
      </p:pic>
      <p:sp>
        <p:nvSpPr>
          <p:cNvPr id="74" name="object 39"/>
          <p:cNvSpPr/>
          <p:nvPr/>
        </p:nvSpPr>
        <p:spPr>
          <a:xfrm>
            <a:off x="4959649" y="6108682"/>
            <a:ext cx="1727154" cy="179401"/>
          </a:xfrm>
          <a:custGeom>
            <a:avLst/>
            <a:gdLst/>
            <a:ahLst/>
            <a:cxnLst/>
            <a:rect l="l" t="t" r="r" b="b"/>
            <a:pathLst>
              <a:path w="1710054" h="234314">
                <a:moveTo>
                  <a:pt x="1592834" y="0"/>
                </a:moveTo>
                <a:lnTo>
                  <a:pt x="116967" y="0"/>
                </a:lnTo>
                <a:lnTo>
                  <a:pt x="71419" y="9205"/>
                </a:lnTo>
                <a:lnTo>
                  <a:pt x="34242" y="34305"/>
                </a:lnTo>
                <a:lnTo>
                  <a:pt x="9185" y="71526"/>
                </a:lnTo>
                <a:lnTo>
                  <a:pt x="0" y="117094"/>
                </a:lnTo>
                <a:lnTo>
                  <a:pt x="9185" y="162714"/>
                </a:lnTo>
                <a:lnTo>
                  <a:pt x="34242" y="199929"/>
                </a:lnTo>
                <a:lnTo>
                  <a:pt x="71419" y="225000"/>
                </a:lnTo>
                <a:lnTo>
                  <a:pt x="116967" y="234187"/>
                </a:lnTo>
                <a:lnTo>
                  <a:pt x="1592834" y="234187"/>
                </a:lnTo>
                <a:lnTo>
                  <a:pt x="1638401" y="225000"/>
                </a:lnTo>
                <a:lnTo>
                  <a:pt x="1675622" y="199929"/>
                </a:lnTo>
                <a:lnTo>
                  <a:pt x="1700722" y="162714"/>
                </a:lnTo>
                <a:lnTo>
                  <a:pt x="1709927" y="117094"/>
                </a:lnTo>
                <a:lnTo>
                  <a:pt x="1700722" y="71526"/>
                </a:lnTo>
                <a:lnTo>
                  <a:pt x="1675622" y="34305"/>
                </a:lnTo>
                <a:lnTo>
                  <a:pt x="1638401" y="9205"/>
                </a:lnTo>
                <a:lnTo>
                  <a:pt x="159283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https://agency.keminvest.ru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92340" y="6288083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5054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6BF9AB-A0AB-E438-5E37-59831958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033D8E7-695C-4B68-93BF-55B165B65A6A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МИНИСТЕРСТВА, ОКАЗЫВАЮЩИЕ ПОДДЕРЖКУ ПРЕДПРИНИМАТЕЛЯМ И ИНВЕСТОРАМ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3BF8DC81-CD65-F7C5-5380-B95AFF24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="" xmlns:a16="http://schemas.microsoft.com/office/drawing/2014/main" id="{237A7826-76C6-ACDC-108C-46817594633E}"/>
              </a:ext>
            </a:extLst>
          </p:cNvPr>
          <p:cNvSpPr/>
          <p:nvPr/>
        </p:nvSpPr>
        <p:spPr>
          <a:xfrm>
            <a:off x="627017" y="1426086"/>
            <a:ext cx="4406159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ПРОМЫШЛЕННОСТИ </a:t>
            </a:r>
            <a:endParaRPr lang="ru-RU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ТОРГОВЛИ КУЗБАССА</a:t>
            </a:r>
          </a:p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650064, Кемерово,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пр. 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Советский, 63</a:t>
            </a: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8(3842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58-65-31, 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dprom@ako.ru</a:t>
            </a:r>
            <a:endParaRPr lang="ru-RU" sz="11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https://xn--42-glcttbgibhldy.xn--p1ai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/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" name="Скругленный прямоугольник 102">
            <a:extLst>
              <a:ext uri="{FF2B5EF4-FFF2-40B4-BE49-F238E27FC236}">
                <a16:creationId xmlns="" xmlns:a16="http://schemas.microsoft.com/office/drawing/2014/main" id="{2BB5EBE9-65B5-B62A-9463-A385D023A95B}"/>
              </a:ext>
            </a:extLst>
          </p:cNvPr>
          <p:cNvSpPr/>
          <p:nvPr/>
        </p:nvSpPr>
        <p:spPr>
          <a:xfrm>
            <a:off x="627017" y="240878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СТРОИТЕЛЬСТВА КУЗБАССА</a:t>
            </a: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650064, Кемерово, пр. Советский, 60</a:t>
            </a: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8(3842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36-82-40, 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zam@dsko.ru</a:t>
            </a:r>
            <a:endParaRPr lang="ru-RU" sz="11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https://minstroykuzbass.ru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/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5" name="Скругленный прямоугольник 104">
            <a:extLst>
              <a:ext uri="{FF2B5EF4-FFF2-40B4-BE49-F238E27FC236}">
                <a16:creationId xmlns="" xmlns:a16="http://schemas.microsoft.com/office/drawing/2014/main" id="{D80EE500-1539-8A1A-8026-34CD35F7267C}"/>
              </a:ext>
            </a:extLst>
          </p:cNvPr>
          <p:cNvSpPr/>
          <p:nvPr/>
        </p:nvSpPr>
        <p:spPr>
          <a:xfrm>
            <a:off x="745508" y="2537547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07" name="Скругленный прямоугольник 106">
            <a:extLst>
              <a:ext uri="{FF2B5EF4-FFF2-40B4-BE49-F238E27FC236}">
                <a16:creationId xmlns="" xmlns:a16="http://schemas.microsoft.com/office/drawing/2014/main" id="{364E6F95-0A19-B1FC-0BBB-262E96196828}"/>
              </a:ext>
            </a:extLst>
          </p:cNvPr>
          <p:cNvSpPr/>
          <p:nvPr/>
        </p:nvSpPr>
        <p:spPr>
          <a:xfrm>
            <a:off x="627016" y="444801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endParaRPr lang="ru-RU" sz="11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ЦИФРОВОГО РАЗВИТИЯ </a:t>
            </a: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СВЯЗИ КУЗБАССА</a:t>
            </a:r>
          </a:p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650064, г. Кемерово, ул. Арочная, д. 37А</a:t>
            </a:r>
          </a:p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(3842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45-06-01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digital@ako.ru</a:t>
            </a:r>
            <a:endParaRPr lang="ru-RU" sz="11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https://digital42.ru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/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>
              <a:defRPr/>
            </a:pP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9" name="Скругленный прямоугольник 108">
            <a:extLst>
              <a:ext uri="{FF2B5EF4-FFF2-40B4-BE49-F238E27FC236}">
                <a16:creationId xmlns="" xmlns:a16="http://schemas.microsoft.com/office/drawing/2014/main" id="{0D21332B-0DB9-6B4D-9305-D43EC94237DF}"/>
              </a:ext>
            </a:extLst>
          </p:cNvPr>
          <p:cNvSpPr/>
          <p:nvPr/>
        </p:nvSpPr>
        <p:spPr>
          <a:xfrm>
            <a:off x="745508" y="457726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11" name="Скругленный прямоугольник 110">
            <a:extLst>
              <a:ext uri="{FF2B5EF4-FFF2-40B4-BE49-F238E27FC236}">
                <a16:creationId xmlns="" xmlns:a16="http://schemas.microsoft.com/office/drawing/2014/main" id="{D7D0A12C-4216-66F6-609A-1DF85D2F79D6}"/>
              </a:ext>
            </a:extLst>
          </p:cNvPr>
          <p:cNvSpPr/>
          <p:nvPr/>
        </p:nvSpPr>
        <p:spPr>
          <a:xfrm>
            <a:off x="627016" y="5463499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ДЕПАРТАМЕНТ ЭЛЕКТРОЭНЕРГЕТИКИ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КУЗБАССА</a:t>
            </a: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650064, Кемерово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пр. Советский, 63</a:t>
            </a: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(3842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58-72-14, 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Dep_ee@ako.ru</a:t>
            </a:r>
            <a:endParaRPr lang="ru-RU" sz="11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https://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ako.ru/structure/departament-elektroenergetiki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3" name="Скругленный прямоугольник 112">
            <a:extLst>
              <a:ext uri="{FF2B5EF4-FFF2-40B4-BE49-F238E27FC236}">
                <a16:creationId xmlns="" xmlns:a16="http://schemas.microsoft.com/office/drawing/2014/main" id="{F6D9C1A6-36DF-B7C8-A1A4-E0DF0D6AF5F8}"/>
              </a:ext>
            </a:extLst>
          </p:cNvPr>
          <p:cNvSpPr/>
          <p:nvPr/>
        </p:nvSpPr>
        <p:spPr>
          <a:xfrm>
            <a:off x="745508" y="5588381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16" name="Скругленный прямоугольник 115">
            <a:extLst>
              <a:ext uri="{FF2B5EF4-FFF2-40B4-BE49-F238E27FC236}">
                <a16:creationId xmlns="" xmlns:a16="http://schemas.microsoft.com/office/drawing/2014/main" id="{C710E187-EF2B-9551-02E2-2EE963AA66F3}"/>
              </a:ext>
            </a:extLst>
          </p:cNvPr>
          <p:cNvSpPr/>
          <p:nvPr/>
        </p:nvSpPr>
        <p:spPr>
          <a:xfrm>
            <a:off x="627017" y="3432522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ТУРИЗМА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КУЗБАССА</a:t>
            </a:r>
          </a:p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650000,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Кемерово, ул. Красная, 4</a:t>
            </a:r>
          </a:p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(3842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90-02-58,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priem@mtmp42.ru</a:t>
            </a:r>
            <a:endParaRPr lang="ru-RU" sz="11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https://mtmp42.ru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/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Скругленный прямоугольник 117">
            <a:extLst>
              <a:ext uri="{FF2B5EF4-FFF2-40B4-BE49-F238E27FC236}">
                <a16:creationId xmlns="" xmlns:a16="http://schemas.microsoft.com/office/drawing/2014/main" id="{20228815-09FF-6E6C-556A-998EFA1255AA}"/>
              </a:ext>
            </a:extLst>
          </p:cNvPr>
          <p:cNvSpPr/>
          <p:nvPr/>
        </p:nvSpPr>
        <p:spPr>
          <a:xfrm>
            <a:off x="745508" y="355838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21" name="Скругленный прямоугольник 120">
            <a:extLst>
              <a:ext uri="{FF2B5EF4-FFF2-40B4-BE49-F238E27FC236}">
                <a16:creationId xmlns="" xmlns:a16="http://schemas.microsoft.com/office/drawing/2014/main" id="{131C888D-6A77-FA57-7287-59E57BB12423}"/>
              </a:ext>
            </a:extLst>
          </p:cNvPr>
          <p:cNvSpPr/>
          <p:nvPr/>
        </p:nvSpPr>
        <p:spPr>
          <a:xfrm>
            <a:off x="5271922" y="140154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ЖИЛИЩНО-КОММУНАЛЬНОГО И </a:t>
            </a:r>
          </a:p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ДОРОЖНОГО КОМПЛЕКСА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КУЗБАССА</a:t>
            </a:r>
          </a:p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650064, Кемерово, пр. Советский,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</a:p>
          <a:p>
            <a:pPr lvl="0">
              <a:defRPr/>
            </a:pP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8(384</a:t>
            </a: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258-38-41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gkh42@ako.ru</a:t>
            </a:r>
            <a:endParaRPr lang="ru-RU" sz="11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https://gkh42.kemobl.ru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/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3" name="Скругленный прямоугольник 122">
            <a:extLst>
              <a:ext uri="{FF2B5EF4-FFF2-40B4-BE49-F238E27FC236}">
                <a16:creationId xmlns="" xmlns:a16="http://schemas.microsoft.com/office/drawing/2014/main" id="{DE59F9B4-87D8-8A85-32F4-840EE4EAE820}"/>
              </a:ext>
            </a:extLst>
          </p:cNvPr>
          <p:cNvSpPr/>
          <p:nvPr/>
        </p:nvSpPr>
        <p:spPr>
          <a:xfrm>
            <a:off x="5390414" y="1526428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="" xmlns:a16="http://schemas.microsoft.com/office/drawing/2014/main" id="{E72EEE87-401A-6915-9E04-97934AFA7EA6}"/>
              </a:ext>
            </a:extLst>
          </p:cNvPr>
          <p:cNvSpPr/>
          <p:nvPr/>
        </p:nvSpPr>
        <p:spPr>
          <a:xfrm>
            <a:off x="5271922" y="241703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ЭКОНОМИЧЕСКОГО РАЗВИТИЯ </a:t>
            </a: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КУЗБАССА</a:t>
            </a: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650064, 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Кемерово, пр. Советский, 62</a:t>
            </a: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8(3842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75-85-50, mineconom-kuzbass@ako.ru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https</a:t>
            </a: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://economy.kemobl.ru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/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9" name="Скругленный прямоугольник 128">
            <a:extLst>
              <a:ext uri="{FF2B5EF4-FFF2-40B4-BE49-F238E27FC236}">
                <a16:creationId xmlns="" xmlns:a16="http://schemas.microsoft.com/office/drawing/2014/main" id="{9A3C68C4-7183-577A-6A93-F3DD77FF4365}"/>
              </a:ext>
            </a:extLst>
          </p:cNvPr>
          <p:cNvSpPr/>
          <p:nvPr/>
        </p:nvSpPr>
        <p:spPr>
          <a:xfrm>
            <a:off x="5390414" y="2537547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31" name="Скругленный прямоугольник 130">
            <a:extLst>
              <a:ext uri="{FF2B5EF4-FFF2-40B4-BE49-F238E27FC236}">
                <a16:creationId xmlns="" xmlns:a16="http://schemas.microsoft.com/office/drawing/2014/main" id="{01175CC2-6729-59B8-4B7D-523141702B5F}"/>
              </a:ext>
            </a:extLst>
          </p:cNvPr>
          <p:cNvSpPr/>
          <p:nvPr/>
        </p:nvSpPr>
        <p:spPr>
          <a:xfrm>
            <a:off x="5271922" y="4373592"/>
            <a:ext cx="4497842" cy="1017917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ПЕРЕРАБАТЫВАЮЩЕЙ ПРОМЫШЛЕННОСТИ </a:t>
            </a: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КУЗБАССА</a:t>
            </a: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650000, г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Кемерово,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пр. 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Кузнецкий 22а</a:t>
            </a:r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8(3842) 36-33-78, 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depselhoz@mail.ru</a:t>
            </a:r>
            <a:endParaRPr lang="ru-RU" sz="11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https://mcx42.ru/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4" name="Скругленный прямоугольник 133">
            <a:extLst>
              <a:ext uri="{FF2B5EF4-FFF2-40B4-BE49-F238E27FC236}">
                <a16:creationId xmlns="" xmlns:a16="http://schemas.microsoft.com/office/drawing/2014/main" id="{728C8CFA-7F80-B8EF-3F74-D2D33B092CD8}"/>
              </a:ext>
            </a:extLst>
          </p:cNvPr>
          <p:cNvSpPr/>
          <p:nvPr/>
        </p:nvSpPr>
        <p:spPr>
          <a:xfrm>
            <a:off x="5390414" y="457726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40" name="Скругленный прямоугольник 139">
            <a:extLst>
              <a:ext uri="{FF2B5EF4-FFF2-40B4-BE49-F238E27FC236}">
                <a16:creationId xmlns="" xmlns:a16="http://schemas.microsoft.com/office/drawing/2014/main" id="{968A1C6F-EB64-8A6B-457E-1E5BFBB7DFDB}"/>
              </a:ext>
            </a:extLst>
          </p:cNvPr>
          <p:cNvSpPr/>
          <p:nvPr/>
        </p:nvSpPr>
        <p:spPr>
          <a:xfrm>
            <a:off x="5271922" y="333686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КУЛЬТУРЫ И НАЦИОНАЛЬНОЙ </a:t>
            </a:r>
          </a:p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ПОЛИТИКИ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КУЗБАССА</a:t>
            </a: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650064, г. Кемерово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Советский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д.58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(3842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36-33-42, 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mincult-kuzbass@ako.ru</a:t>
            </a:r>
            <a:endParaRPr lang="ru-RU" sz="11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https://mincult-kuzbass.ru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/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2" name="Скругленный прямоугольник 141">
            <a:extLst>
              <a:ext uri="{FF2B5EF4-FFF2-40B4-BE49-F238E27FC236}">
                <a16:creationId xmlns="" xmlns:a16="http://schemas.microsoft.com/office/drawing/2014/main" id="{35F81B7E-2564-C304-2256-75A1D64497E2}"/>
              </a:ext>
            </a:extLst>
          </p:cNvPr>
          <p:cNvSpPr/>
          <p:nvPr/>
        </p:nvSpPr>
        <p:spPr>
          <a:xfrm>
            <a:off x="5390414" y="355838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9E4FD26-1B60-AB26-D7B0-75A18B288E4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(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НАИМЕНОВАНИЕ ВАШЕГО МУНИЦИПАЛИТЕТА)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D7E10695-D534-59E7-0ADC-AFB0EF7647D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24850" y="2463673"/>
            <a:ext cx="517925" cy="66125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="" xmlns:a16="http://schemas.microsoft.com/office/drawing/2014/main" id="{D7E10695-D534-59E7-0ADC-AFB0EF7647D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59287" y="1517622"/>
            <a:ext cx="517925" cy="66125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02" y="2509788"/>
            <a:ext cx="517525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58" y="1449592"/>
            <a:ext cx="517525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42" y="3522374"/>
            <a:ext cx="517525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42" y="4509064"/>
            <a:ext cx="517525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1" y="5516366"/>
            <a:ext cx="517525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532" y="3452194"/>
            <a:ext cx="517525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531" y="4492268"/>
            <a:ext cx="517525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Блок-схема: альтернативный процесс 7"/>
          <p:cNvSpPr/>
          <p:nvPr/>
        </p:nvSpPr>
        <p:spPr>
          <a:xfrm>
            <a:off x="5289754" y="5463499"/>
            <a:ext cx="4497842" cy="955544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noFill/>
              </a:rPr>
              <a:t>к</a:t>
            </a:r>
            <a:endParaRPr lang="ru-RU" dirty="0">
              <a:noFill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529" y="5516366"/>
            <a:ext cx="517525" cy="66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000982" y="5480324"/>
            <a:ext cx="3786614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КОМИТЕТ ПО УПРАВЛЕНИЮ ГОСУДАРСТВЕННЫМ </a:t>
            </a:r>
          </a:p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ИМУЩЕСТВОМ КУЗБАССА 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650064,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г. Кемерово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пр. Советский,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д.58</a:t>
            </a:r>
            <a:endParaRPr lang="ru-RU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8(3842) 36-53-30, official@kugi.ako.ru</a:t>
            </a:r>
          </a:p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https://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kugi.kemobl.ru/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0225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431947E-13F9-C9BD-AE42-EE617AC7D38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="" xmlns:a16="http://schemas.microsoft.com/office/drawing/2014/main" id="{77A01B19-E683-72F3-D3D4-F5448CED6AA8}"/>
              </a:ext>
            </a:extLst>
          </p:cNvPr>
          <p:cNvSpPr/>
          <p:nvPr/>
        </p:nvSpPr>
        <p:spPr>
          <a:xfrm>
            <a:off x="5289754" y="1301937"/>
            <a:ext cx="4497842" cy="1578466"/>
          </a:xfrm>
          <a:prstGeom prst="roundRect">
            <a:avLst>
              <a:gd name="adj" fmla="val 153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86" name="TextBox 85">
            <a:extLst>
              <a:ext uri="{FF2B5EF4-FFF2-40B4-BE49-F238E27FC236}">
                <a16:creationId xmlns="" xmlns:a16="http://schemas.microsoft.com/office/drawing/2014/main" id="{C0BA712A-5970-64F3-6AB3-A9390803029C}"/>
              </a:ext>
            </a:extLst>
          </p:cNvPr>
          <p:cNvSpPr txBox="1"/>
          <p:nvPr/>
        </p:nvSpPr>
        <p:spPr>
          <a:xfrm>
            <a:off x="5504300" y="1583936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УПОЛНОМОЧЕННЫЙ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2B320D37-28CA-43E4-D047-5092F341CFB8}"/>
              </a:ext>
            </a:extLst>
          </p:cNvPr>
          <p:cNvSpPr txBox="1"/>
          <p:nvPr/>
        </p:nvSpPr>
        <p:spPr>
          <a:xfrm>
            <a:off x="5534654" y="2035235"/>
            <a:ext cx="174990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СЛАВИНСКАЯ</a:t>
            </a:r>
          </a:p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ЕЛЕНА АНАТОЛЬЕВНА</a:t>
            </a:r>
            <a:endParaRPr lang="x-none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="" xmlns:a16="http://schemas.microsoft.com/office/drawing/2014/main" id="{A5FA2E06-ACD5-D4CA-CA5A-18E45EE13D6C}"/>
              </a:ext>
            </a:extLst>
          </p:cNvPr>
          <p:cNvSpPr txBox="1"/>
          <p:nvPr/>
        </p:nvSpPr>
        <p:spPr>
          <a:xfrm>
            <a:off x="8156506" y="2284485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(38456) 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7-64-83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="" xmlns:a16="http://schemas.microsoft.com/office/drawing/2014/main" id="{C348A606-ACF8-6089-0C2B-37D064DE94AB}"/>
              </a:ext>
            </a:extLst>
          </p:cNvPr>
          <p:cNvSpPr txBox="1"/>
          <p:nvPr/>
        </p:nvSpPr>
        <p:spPr>
          <a:xfrm>
            <a:off x="8156506" y="2575065"/>
            <a:ext cx="158537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priem_econ@bk.ru</a:t>
            </a:r>
            <a:endParaRPr lang="x-none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="" xmlns:a16="http://schemas.microsoft.com/office/drawing/2014/main" id="{34C27CBF-BE07-07F1-AC06-BD6A89B9C6B3}"/>
              </a:ext>
            </a:extLst>
          </p:cNvPr>
          <p:cNvSpPr txBox="1"/>
          <p:nvPr/>
        </p:nvSpPr>
        <p:spPr>
          <a:xfrm>
            <a:off x="801672" y="1414659"/>
            <a:ext cx="418225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УПОЛНОМОЧЕННЫЙ ПО ЗАЩИТЕ ПРАВ ПРЕДПРИНИМАТЕЛЕЙ КЕМЕРОВСКОЙ ОБЛАСТИ – КУЗБАССА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Скругленный прямоугольник 93">
            <a:extLst>
              <a:ext uri="{FF2B5EF4-FFF2-40B4-BE49-F238E27FC236}">
                <a16:creationId xmlns="" xmlns:a16="http://schemas.microsoft.com/office/drawing/2014/main" id="{D0472071-2FCF-B872-4012-3103771D702C}"/>
              </a:ext>
            </a:extLst>
          </p:cNvPr>
          <p:cNvSpPr/>
          <p:nvPr/>
        </p:nvSpPr>
        <p:spPr>
          <a:xfrm>
            <a:off x="627016" y="4777822"/>
            <a:ext cx="4497842" cy="1530000"/>
          </a:xfrm>
          <a:prstGeom prst="roundRect">
            <a:avLst>
              <a:gd name="adj" fmla="val 17397"/>
            </a:avLst>
          </a:prstGeom>
          <a:noFill/>
          <a:ln>
            <a:solidFill>
              <a:srgbClr val="253AA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5" name="Скругленный прямоугольник 94">
            <a:extLst>
              <a:ext uri="{FF2B5EF4-FFF2-40B4-BE49-F238E27FC236}">
                <a16:creationId xmlns="" xmlns:a16="http://schemas.microsoft.com/office/drawing/2014/main" id="{AA2070FC-B2AE-831D-D4F9-D130744CB387}"/>
              </a:ext>
            </a:extLst>
          </p:cNvPr>
          <p:cNvSpPr/>
          <p:nvPr/>
        </p:nvSpPr>
        <p:spPr>
          <a:xfrm>
            <a:off x="627016" y="3103571"/>
            <a:ext cx="4497842" cy="1530000"/>
          </a:xfrm>
          <a:prstGeom prst="roundRect">
            <a:avLst>
              <a:gd name="adj" fmla="val 17397"/>
            </a:avLst>
          </a:prstGeom>
          <a:noFill/>
          <a:ln>
            <a:solidFill>
              <a:srgbClr val="253AA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96" name="Рисунок 95" descr="Маркер со сплошной заливкой">
            <a:extLst>
              <a:ext uri="{FF2B5EF4-FFF2-40B4-BE49-F238E27FC236}">
                <a16:creationId xmlns="" xmlns:a16="http://schemas.microsoft.com/office/drawing/2014/main" id="{AA3C7A9D-0CD2-B002-37C0-492EAB8069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2824" y="2263735"/>
            <a:ext cx="180000" cy="180000"/>
          </a:xfrm>
          <a:prstGeom prst="rect">
            <a:avLst/>
          </a:prstGeom>
        </p:spPr>
      </p:pic>
      <p:pic>
        <p:nvPicPr>
          <p:cNvPr id="97" name="Рисунок 96" descr="Телефонная трубка со сплошной заливкой">
            <a:extLst>
              <a:ext uri="{FF2B5EF4-FFF2-40B4-BE49-F238E27FC236}">
                <a16:creationId xmlns="" xmlns:a16="http://schemas.microsoft.com/office/drawing/2014/main" id="{5FD3091E-30D1-1898-AF91-772644E197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48307" y="2263735"/>
            <a:ext cx="180000" cy="180000"/>
          </a:xfrm>
          <a:prstGeom prst="rect">
            <a:avLst/>
          </a:prstGeom>
        </p:spPr>
      </p:pic>
      <p:pic>
        <p:nvPicPr>
          <p:cNvPr id="98" name="Рисунок 97" descr="Конверт со сплошной заливкой">
            <a:extLst>
              <a:ext uri="{FF2B5EF4-FFF2-40B4-BE49-F238E27FC236}">
                <a16:creationId xmlns="" xmlns:a16="http://schemas.microsoft.com/office/drawing/2014/main" id="{4731CE34-B72C-34A9-AE0D-CFCA7D786F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52961" y="2531001"/>
            <a:ext cx="180000" cy="180000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="" xmlns:a16="http://schemas.microsoft.com/office/drawing/2014/main" id="{5E102E39-639E-3C66-DA5E-C210980FCAF4}"/>
              </a:ext>
            </a:extLst>
          </p:cNvPr>
          <p:cNvSpPr txBox="1"/>
          <p:nvPr/>
        </p:nvSpPr>
        <p:spPr>
          <a:xfrm>
            <a:off x="3493768" y="2284485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 …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="" xmlns:a16="http://schemas.microsoft.com/office/drawing/2014/main" id="{43C4A894-8B64-3AFF-9699-BF3CB1DC5528}"/>
              </a:ext>
            </a:extLst>
          </p:cNvPr>
          <p:cNvSpPr txBox="1"/>
          <p:nvPr/>
        </p:nvSpPr>
        <p:spPr>
          <a:xfrm>
            <a:off x="3493768" y="2575065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почта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Скругленный прямоугольник 101">
            <a:extLst>
              <a:ext uri="{FF2B5EF4-FFF2-40B4-BE49-F238E27FC236}">
                <a16:creationId xmlns="" xmlns:a16="http://schemas.microsoft.com/office/drawing/2014/main" id="{D76D3B17-D1DC-4C2D-0858-016C18C26F0A}"/>
              </a:ext>
            </a:extLst>
          </p:cNvPr>
          <p:cNvSpPr/>
          <p:nvPr/>
        </p:nvSpPr>
        <p:spPr>
          <a:xfrm>
            <a:off x="5289754" y="3103571"/>
            <a:ext cx="4497842" cy="1530000"/>
          </a:xfrm>
          <a:prstGeom prst="roundRect">
            <a:avLst>
              <a:gd name="adj" fmla="val 1726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03" name="TextBox 102">
            <a:extLst>
              <a:ext uri="{FF2B5EF4-FFF2-40B4-BE49-F238E27FC236}">
                <a16:creationId xmlns="" xmlns:a16="http://schemas.microsoft.com/office/drawing/2014/main" id="{DD6D9819-4A1F-9F5A-6D0B-B65AE8044B91}"/>
              </a:ext>
            </a:extLst>
          </p:cNvPr>
          <p:cNvSpPr txBox="1"/>
          <p:nvPr/>
        </p:nvSpPr>
        <p:spPr>
          <a:xfrm>
            <a:off x="5535562" y="3342827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 ИНВЕСТИЦИОННОГО РАЗВИТИЯ</a:t>
            </a:r>
            <a:endParaRPr lang="x-none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="" xmlns:a16="http://schemas.microsoft.com/office/drawing/2014/main" id="{EB2D7B61-649A-1419-25DD-524D69E49D41}"/>
              </a:ext>
            </a:extLst>
          </p:cNvPr>
          <p:cNvSpPr txBox="1"/>
          <p:nvPr/>
        </p:nvSpPr>
        <p:spPr>
          <a:xfrm>
            <a:off x="8156506" y="3958737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(38456) 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3-22-05</a:t>
            </a:r>
            <a:endParaRPr lang="x-none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="" xmlns:a16="http://schemas.microsoft.com/office/drawing/2014/main" id="{7CE70322-5299-BAFB-9D25-A77A515063F3}"/>
              </a:ext>
            </a:extLst>
          </p:cNvPr>
          <p:cNvSpPr txBox="1"/>
          <p:nvPr/>
        </p:nvSpPr>
        <p:spPr>
          <a:xfrm>
            <a:off x="872258" y="3337359"/>
            <a:ext cx="408074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</a:t>
            </a:r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 МУНИЦИПАЛЬНОГО ОКРУГА</a:t>
            </a:r>
            <a:endParaRPr lang="x-none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="" xmlns:a16="http://schemas.microsoft.com/office/drawing/2014/main" id="{8B2905DD-B764-4690-38FB-2431D9518D7C}"/>
              </a:ext>
            </a:extLst>
          </p:cNvPr>
          <p:cNvSpPr txBox="1"/>
          <p:nvPr/>
        </p:nvSpPr>
        <p:spPr>
          <a:xfrm>
            <a:off x="872258" y="5011610"/>
            <a:ext cx="4332201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ФОНД ПОДДЕРЖКИ МАЛОГО ПРЕДПРИНИМАТЕЛЬСТВА ЛЕНИНСК-КУЗНЕЦКОГО МУНИЦИПАЛЬНОГО ОКРУГА</a:t>
            </a:r>
            <a:endParaRPr lang="x-none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="" xmlns:a16="http://schemas.microsoft.com/office/drawing/2014/main" id="{443498F8-1200-3A46-00DC-87A80C8555DD}"/>
              </a:ext>
            </a:extLst>
          </p:cNvPr>
          <p:cNvSpPr txBox="1"/>
          <p:nvPr/>
        </p:nvSpPr>
        <p:spPr>
          <a:xfrm>
            <a:off x="5441235" y="2390873"/>
            <a:ext cx="2095727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9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аместитель главы Ленинск-Кузнецкого муниципального округа по экономике</a:t>
            </a:r>
            <a:endParaRPr lang="x-none" sz="9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="" xmlns:a16="http://schemas.microsoft.com/office/drawing/2014/main" id="{E2995F26-C3E4-A72C-CBC3-F8FE39CEAEA6}"/>
              </a:ext>
            </a:extLst>
          </p:cNvPr>
          <p:cNvSpPr txBox="1"/>
          <p:nvPr/>
        </p:nvSpPr>
        <p:spPr>
          <a:xfrm>
            <a:off x="5534655" y="3958737"/>
            <a:ext cx="181083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err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Печкова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Мария Витальевна</a:t>
            </a:r>
            <a:endParaRPr lang="x-none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="" xmlns:a16="http://schemas.microsoft.com/office/drawing/2014/main" id="{0767AB82-D77A-356C-0B07-87E9FCF120D0}"/>
              </a:ext>
            </a:extLst>
          </p:cNvPr>
          <p:cNvSpPr txBox="1"/>
          <p:nvPr/>
        </p:nvSpPr>
        <p:spPr>
          <a:xfrm>
            <a:off x="5534654" y="4255099"/>
            <a:ext cx="209572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9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онсультант – советник отдела инвестиционного развития</a:t>
            </a:r>
            <a:endParaRPr lang="x-none" sz="9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" name="Рисунок 110" descr="Маркер со сплошной заливкой">
            <a:extLst>
              <a:ext uri="{FF2B5EF4-FFF2-40B4-BE49-F238E27FC236}">
                <a16:creationId xmlns="" xmlns:a16="http://schemas.microsoft.com/office/drawing/2014/main" id="{92658D91-4F1A-1013-617D-AC88E6FD4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2824" y="3932519"/>
            <a:ext cx="180000" cy="180000"/>
          </a:xfrm>
          <a:prstGeom prst="rect">
            <a:avLst/>
          </a:prstGeom>
          <a:solidFill>
            <a:srgbClr val="253AA1"/>
          </a:solidFill>
        </p:spPr>
      </p:pic>
      <p:sp>
        <p:nvSpPr>
          <p:cNvPr id="114" name="TextBox 113">
            <a:extLst>
              <a:ext uri="{FF2B5EF4-FFF2-40B4-BE49-F238E27FC236}">
                <a16:creationId xmlns="" xmlns:a16="http://schemas.microsoft.com/office/drawing/2014/main" id="{E506FE83-E43F-D5FE-C569-AAFD741095BB}"/>
              </a:ext>
            </a:extLst>
          </p:cNvPr>
          <p:cNvSpPr txBox="1"/>
          <p:nvPr/>
        </p:nvSpPr>
        <p:spPr>
          <a:xfrm>
            <a:off x="1156814" y="3953269"/>
            <a:ext cx="181083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652500, Кемеровская обл., </a:t>
            </a:r>
          </a:p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Ленинск-Кузнецкий, </a:t>
            </a:r>
          </a:p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пр. Кирова, 56 </a:t>
            </a:r>
            <a:endParaRPr lang="x-none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="" xmlns:a16="http://schemas.microsoft.com/office/drawing/2014/main" id="{50529039-4229-11E7-959A-27667A61D1C6}"/>
              </a:ext>
            </a:extLst>
          </p:cNvPr>
          <p:cNvSpPr txBox="1"/>
          <p:nvPr/>
        </p:nvSpPr>
        <p:spPr>
          <a:xfrm>
            <a:off x="3493768" y="3953269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 (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38456) 7-22-04</a:t>
            </a:r>
            <a:endParaRPr lang="x-none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="" xmlns:a16="http://schemas.microsoft.com/office/drawing/2014/main" id="{279D6FDC-FDEE-BD4F-4A25-B7646B86629F}"/>
              </a:ext>
            </a:extLst>
          </p:cNvPr>
          <p:cNvSpPr txBox="1"/>
          <p:nvPr/>
        </p:nvSpPr>
        <p:spPr>
          <a:xfrm>
            <a:off x="3493768" y="4243849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 err="1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900" b="1" dirty="0" err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r-admlkz@mail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900" b="1" dirty="0" err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endParaRPr lang="x-none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="" xmlns:a16="http://schemas.microsoft.com/office/drawing/2014/main" id="{9D1CF503-7447-E298-2516-E4BD72457399}"/>
              </a:ext>
            </a:extLst>
          </p:cNvPr>
          <p:cNvSpPr txBox="1"/>
          <p:nvPr/>
        </p:nvSpPr>
        <p:spPr>
          <a:xfrm>
            <a:off x="1156814" y="5632988"/>
            <a:ext cx="181083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652523, Кемеровская </a:t>
            </a:r>
            <a:r>
              <a:rPr lang="ru-RU" sz="900" b="1" dirty="0" err="1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9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Ленинск-Кузнецкий, </a:t>
            </a:r>
            <a:endParaRPr lang="ru-RU" sz="9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ул. </a:t>
            </a:r>
            <a:r>
              <a:rPr lang="ru-RU" sz="900" b="1" dirty="0" err="1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Юргинская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 6, корпус А</a:t>
            </a:r>
            <a:endParaRPr lang="x-none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="" xmlns:a16="http://schemas.microsoft.com/office/drawing/2014/main" id="{7E94770E-689F-2C9E-757E-15C8471B1841}"/>
              </a:ext>
            </a:extLst>
          </p:cNvPr>
          <p:cNvSpPr txBox="1"/>
          <p:nvPr/>
        </p:nvSpPr>
        <p:spPr>
          <a:xfrm>
            <a:off x="3493768" y="5632988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(38456) 3-87-11</a:t>
            </a:r>
            <a:endParaRPr lang="x-none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="" xmlns:a16="http://schemas.microsoft.com/office/drawing/2014/main" id="{B5340265-A72B-D72A-4088-C5E5C7971A51}"/>
              </a:ext>
            </a:extLst>
          </p:cNvPr>
          <p:cNvSpPr txBox="1"/>
          <p:nvPr/>
        </p:nvSpPr>
        <p:spPr>
          <a:xfrm>
            <a:off x="3493768" y="5923568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mfpmplk@yandex.ru</a:t>
            </a:r>
            <a:endParaRPr lang="x-none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="" xmlns:a16="http://schemas.microsoft.com/office/drawing/2014/main" id="{08B959E2-D59B-C8AE-5076-93CE546FF814}"/>
              </a:ext>
            </a:extLst>
          </p:cNvPr>
          <p:cNvSpPr txBox="1"/>
          <p:nvPr/>
        </p:nvSpPr>
        <p:spPr>
          <a:xfrm>
            <a:off x="8156506" y="4255099"/>
            <a:ext cx="158537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 err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investlkmo@mail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900" b="1" dirty="0" err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endParaRPr lang="x-none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63707" y="1301937"/>
            <a:ext cx="4497841" cy="1565544"/>
          </a:xfrm>
          <a:prstGeom prst="roundRect">
            <a:avLst/>
          </a:prstGeom>
          <a:noFill/>
          <a:ln>
            <a:solidFill>
              <a:srgbClr val="253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72824" y="1507067"/>
            <a:ext cx="4252033" cy="1299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9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ЧУРИНА</a:t>
            </a:r>
          </a:p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ЕЛЕНА ВЛАДИМИРОВНА                               +7 (3842) 58-15-01</a:t>
            </a:r>
          </a:p>
          <a:p>
            <a:endParaRPr lang="ru-RU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650064, г. Кемерово,                                        </a:t>
            </a:r>
            <a:r>
              <a:rPr lang="en-US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kemerovo@ombudsmanbiz.ru</a:t>
            </a:r>
            <a:endParaRPr lang="ru-RU" sz="9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b="1" dirty="0" err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пр-кт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Советский, 63, 427</a:t>
            </a:r>
            <a:endParaRPr lang="ru-RU" sz="1100" dirty="0"/>
          </a:p>
        </p:txBody>
      </p:sp>
      <p:pic>
        <p:nvPicPr>
          <p:cNvPr id="48" name="Рисунок 47" descr="Телефонная трубка со сплошной заливкой">
            <a:extLst>
              <a:ext uri="{FF2B5EF4-FFF2-40B4-BE49-F238E27FC236}">
                <a16:creationId xmlns="" xmlns:a16="http://schemas.microsoft.com/office/drawing/2014/main" id="{6E463AA3-4DC9-E904-A89C-90569C2A2F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48307" y="5612237"/>
            <a:ext cx="180000" cy="180000"/>
          </a:xfrm>
          <a:prstGeom prst="rect">
            <a:avLst/>
          </a:prstGeom>
        </p:spPr>
      </p:pic>
      <p:pic>
        <p:nvPicPr>
          <p:cNvPr id="49" name="Рисунок 48" descr="Конверт со сплошной заливкой">
            <a:extLst>
              <a:ext uri="{FF2B5EF4-FFF2-40B4-BE49-F238E27FC236}">
                <a16:creationId xmlns="" xmlns:a16="http://schemas.microsoft.com/office/drawing/2014/main" id="{CC37DAF8-D2ED-1E08-BC5E-D17357E7DAA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48307" y="5896834"/>
            <a:ext cx="180000" cy="180000"/>
          </a:xfrm>
          <a:prstGeom prst="rect">
            <a:avLst/>
          </a:prstGeom>
        </p:spPr>
      </p:pic>
      <p:pic>
        <p:nvPicPr>
          <p:cNvPr id="51" name="Рисунок 50" descr="Маркер со сплошной заливкой">
            <a:extLst>
              <a:ext uri="{FF2B5EF4-FFF2-40B4-BE49-F238E27FC236}">
                <a16:creationId xmlns="" xmlns:a16="http://schemas.microsoft.com/office/drawing/2014/main" id="{92658D91-4F1A-1013-617D-AC88E6FD4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2825" y="5686517"/>
            <a:ext cx="180000" cy="180000"/>
          </a:xfrm>
          <a:prstGeom prst="rect">
            <a:avLst/>
          </a:prstGeom>
          <a:solidFill>
            <a:srgbClr val="253AA1"/>
          </a:solidFill>
        </p:spPr>
      </p:pic>
      <p:pic>
        <p:nvPicPr>
          <p:cNvPr id="52" name="Рисунок 51" descr="Телефонная трубка со сплошной заливкой">
            <a:extLst>
              <a:ext uri="{FF2B5EF4-FFF2-40B4-BE49-F238E27FC236}">
                <a16:creationId xmlns="" xmlns:a16="http://schemas.microsoft.com/office/drawing/2014/main" id="{6E463AA3-4DC9-E904-A89C-90569C2A2F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27157" y="3911768"/>
            <a:ext cx="180000" cy="180000"/>
          </a:xfrm>
          <a:prstGeom prst="rect">
            <a:avLst/>
          </a:prstGeom>
        </p:spPr>
      </p:pic>
      <p:pic>
        <p:nvPicPr>
          <p:cNvPr id="53" name="Рисунок 52" descr="Конверт со сплошной заливкой">
            <a:extLst>
              <a:ext uri="{FF2B5EF4-FFF2-40B4-BE49-F238E27FC236}">
                <a16:creationId xmlns="" xmlns:a16="http://schemas.microsoft.com/office/drawing/2014/main" id="{CC37DAF8-D2ED-1E08-BC5E-D17357E7DAA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09945" y="4223098"/>
            <a:ext cx="180000" cy="180000"/>
          </a:xfrm>
          <a:prstGeom prst="rect">
            <a:avLst/>
          </a:prstGeom>
        </p:spPr>
      </p:pic>
      <p:pic>
        <p:nvPicPr>
          <p:cNvPr id="55" name="Рисунок 54" descr="Телефонная трубка со сплошной заливкой">
            <a:extLst>
              <a:ext uri="{FF2B5EF4-FFF2-40B4-BE49-F238E27FC236}">
                <a16:creationId xmlns="" xmlns:a16="http://schemas.microsoft.com/office/drawing/2014/main" id="{C6DE0C96-208C-0F2F-280E-020EBEAD16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29945" y="2066719"/>
            <a:ext cx="180000" cy="180000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E506FE83-E43F-D5FE-C569-AAFD741095BB}"/>
              </a:ext>
            </a:extLst>
          </p:cNvPr>
          <p:cNvSpPr txBox="1"/>
          <p:nvPr/>
        </p:nvSpPr>
        <p:spPr>
          <a:xfrm>
            <a:off x="1160392" y="3953269"/>
            <a:ext cx="181083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652500, Кемеровская обл., </a:t>
            </a:r>
          </a:p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Ленинск-Кузнецкий, </a:t>
            </a:r>
          </a:p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пр. Кирова, 56 </a:t>
            </a:r>
            <a:endParaRPr lang="x-none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Рисунок 49" descr="Конверт со сплошной заливкой">
            <a:extLst>
              <a:ext uri="{FF2B5EF4-FFF2-40B4-BE49-F238E27FC236}">
                <a16:creationId xmlns="" xmlns:a16="http://schemas.microsoft.com/office/drawing/2014/main" id="{CC37DAF8-D2ED-1E08-BC5E-D17357E7DAA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29945" y="2344446"/>
            <a:ext cx="180000" cy="1800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5289754" y="4777822"/>
            <a:ext cx="4497842" cy="1530000"/>
          </a:xfrm>
          <a:prstGeom prst="roundRect">
            <a:avLst/>
          </a:prstGeom>
          <a:noFill/>
          <a:ln>
            <a:solidFill>
              <a:srgbClr val="253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90811" y="52612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534654" y="4980692"/>
            <a:ext cx="37978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ФОНД ПОДДЕРЖКИ МАЛОГО </a:t>
            </a:r>
          </a:p>
          <a:p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ПРЕДПРИНИМАТЕЛЬСТВА ГОРОДА ПОЛЫСАЕВО</a:t>
            </a:r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300" y="5661119"/>
            <a:ext cx="182562" cy="17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703250" y="5606862"/>
            <a:ext cx="201208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652560, Кемеровская область – </a:t>
            </a:r>
          </a:p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Кузбасс, .г. Полысаево, </a:t>
            </a:r>
          </a:p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ул. 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Кремлевская, 6</a:t>
            </a:r>
            <a:endParaRPr lang="ru-RU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22490" y="5697798"/>
            <a:ext cx="11753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(38456</a:t>
            </a:r>
            <a:r>
              <a:rPr lang="ru-RU" sz="900" b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4-46-23</a:t>
            </a:r>
            <a:endParaRPr lang="ru-RU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3786" y="5961418"/>
            <a:ext cx="1124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pol_mfp@mail.ru</a:t>
            </a:r>
            <a:endParaRPr lang="ru-RU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764" y="6000977"/>
            <a:ext cx="182562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13" y="2374676"/>
            <a:ext cx="182562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920" y="2531001"/>
            <a:ext cx="182562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850" y="4277485"/>
            <a:ext cx="182562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920" y="2265628"/>
            <a:ext cx="182562" cy="17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507" y="3915555"/>
            <a:ext cx="182562" cy="17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949" y="5704130"/>
            <a:ext cx="182562" cy="17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74092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BA29CD6E-5E28-617E-1EAE-ACE00E412727}"/>
              </a:ext>
            </a:extLst>
          </p:cNvPr>
          <p:cNvSpPr/>
          <p:nvPr/>
        </p:nvSpPr>
        <p:spPr>
          <a:xfrm>
            <a:off x="7542417" y="2194895"/>
            <a:ext cx="2196000" cy="1648606"/>
          </a:xfrm>
          <a:prstGeom prst="roundRect">
            <a:avLst>
              <a:gd name="adj" fmla="val 969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Приступа </a:t>
            </a:r>
          </a:p>
          <a:p>
            <a:pPr lvl="0" algn="ctr"/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Юрий Дмитриевич</a:t>
            </a:r>
          </a:p>
          <a:p>
            <a:pPr lvl="0"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главы Ленинск-Кузнецкого муниципального округа по строительству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="" xmlns:a16="http://schemas.microsoft.com/office/drawing/2014/main" id="{9A728A38-156F-7102-276B-B030C1A9D410}"/>
              </a:ext>
            </a:extLst>
          </p:cNvPr>
          <p:cNvSpPr/>
          <p:nvPr/>
        </p:nvSpPr>
        <p:spPr>
          <a:xfrm>
            <a:off x="5207098" y="2194895"/>
            <a:ext cx="2196000" cy="1640658"/>
          </a:xfrm>
          <a:prstGeom prst="roundRect">
            <a:avLst>
              <a:gd name="adj" fmla="val 969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Мариненко </a:t>
            </a:r>
          </a:p>
          <a:p>
            <a:pPr algn="ctr"/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Евгения Сергеевна</a:t>
            </a:r>
          </a:p>
          <a:p>
            <a:pPr algn="ctr"/>
            <a:endParaRPr lang="ru-RU" dirty="0"/>
          </a:p>
          <a:p>
            <a:pPr algn="ctr"/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главы Ленинск-Кузнецкого муниципального округа по социальным вопросам</a:t>
            </a: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="" xmlns:a16="http://schemas.microsoft.com/office/drawing/2014/main" id="{FE9CD372-7BF9-9EB0-2B70-12DDDBBF05A6}"/>
              </a:ext>
            </a:extLst>
          </p:cNvPr>
          <p:cNvSpPr/>
          <p:nvPr/>
        </p:nvSpPr>
        <p:spPr>
          <a:xfrm>
            <a:off x="2932501" y="2167897"/>
            <a:ext cx="2195514" cy="1667656"/>
          </a:xfrm>
          <a:prstGeom prst="roundRect">
            <a:avLst>
              <a:gd name="adj" fmla="val 969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="" xmlns:a16="http://schemas.microsoft.com/office/drawing/2014/main" id="{2A543FB5-569E-B2AF-DB73-916DE7C45A24}"/>
              </a:ext>
            </a:extLst>
          </p:cNvPr>
          <p:cNvSpPr/>
          <p:nvPr/>
        </p:nvSpPr>
        <p:spPr>
          <a:xfrm>
            <a:off x="644067" y="2156879"/>
            <a:ext cx="2196000" cy="1678674"/>
          </a:xfrm>
          <a:prstGeom prst="roundRect">
            <a:avLst>
              <a:gd name="adj" fmla="val 969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988BECAB-AF68-DF91-9FAF-9F98980FC488}"/>
              </a:ext>
            </a:extLst>
          </p:cNvPr>
          <p:cNvSpPr/>
          <p:nvPr/>
        </p:nvSpPr>
        <p:spPr>
          <a:xfrm>
            <a:off x="577838" y="1307307"/>
            <a:ext cx="9160579" cy="775597"/>
          </a:xfrm>
          <a:prstGeom prst="roundRect">
            <a:avLst>
              <a:gd name="adj" fmla="val 26200"/>
            </a:avLst>
          </a:prstGeom>
          <a:solidFill>
            <a:srgbClr val="253AA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ПРЕДСТАВИТЕЛИ АДМИНИСТРАЦИИ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ЛЕНИНСК-КУЗНЕЦКОГО МУНИЦИПАЛЬНОГО ОКРУГА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4B40DCB-4C31-03F5-B5B8-282F39AA97FE}"/>
              </a:ext>
            </a:extLst>
          </p:cNvPr>
          <p:cNvSpPr txBox="1"/>
          <p:nvPr/>
        </p:nvSpPr>
        <p:spPr>
          <a:xfrm>
            <a:off x="648379" y="2488385"/>
            <a:ext cx="199957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Славинская</a:t>
            </a:r>
          </a:p>
          <a:p>
            <a:pPr algn="ctr"/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Елена Анатольевна</a:t>
            </a:r>
            <a:endParaRPr lang="x-none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694DB7C7-429D-AAE0-DF5B-BE58CD71E43A}"/>
              </a:ext>
            </a:extLst>
          </p:cNvPr>
          <p:cNvSpPr txBox="1"/>
          <p:nvPr/>
        </p:nvSpPr>
        <p:spPr>
          <a:xfrm>
            <a:off x="627016" y="3205117"/>
            <a:ext cx="2174637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главы </a:t>
            </a:r>
          </a:p>
          <a:p>
            <a:pPr algn="ctr"/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 муниципального округа 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экономике</a:t>
            </a:r>
            <a:endParaRPr lang="x-none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B79E421-4E65-F2A1-6040-7A4D2FE23B02}"/>
              </a:ext>
            </a:extLst>
          </p:cNvPr>
          <p:cNvSpPr txBox="1"/>
          <p:nvPr/>
        </p:nvSpPr>
        <p:spPr>
          <a:xfrm>
            <a:off x="3017053" y="2488385"/>
            <a:ext cx="211096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 err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Чернопазова</a:t>
            </a:r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Оксана Борисовна</a:t>
            </a:r>
            <a:endParaRPr lang="x-none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B9727CE-117D-5450-2ED5-3033E49055E2}"/>
              </a:ext>
            </a:extLst>
          </p:cNvPr>
          <p:cNvSpPr txBox="1"/>
          <p:nvPr/>
        </p:nvSpPr>
        <p:spPr>
          <a:xfrm>
            <a:off x="3030037" y="3212867"/>
            <a:ext cx="209797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Председатель комитета по управлению муниципальным имуществом</a:t>
            </a:r>
            <a:endParaRPr lang="x-none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E3B79CE-C1F0-A585-CAF1-F34307CA5C02}"/>
              </a:ext>
            </a:extLst>
          </p:cNvPr>
          <p:cNvSpPr txBox="1"/>
          <p:nvPr/>
        </p:nvSpPr>
        <p:spPr>
          <a:xfrm>
            <a:off x="648379" y="6609006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44067" y="4452580"/>
            <a:ext cx="2196000" cy="16923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Михайлова </a:t>
            </a:r>
          </a:p>
          <a:p>
            <a:pPr algn="ctr"/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Ольга </a:t>
            </a:r>
            <a:r>
              <a:rPr lang="ru-RU" sz="1100" b="1" dirty="0" err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Аверьяновна</a:t>
            </a:r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главы Ленинск-Кузнецкого муниципального округа по жилищно-коммунальному и дорожному комплексу</a:t>
            </a:r>
            <a:endParaRPr lang="ru-RU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32501" y="4473053"/>
            <a:ext cx="2160459" cy="16923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Зенкина </a:t>
            </a:r>
          </a:p>
          <a:p>
            <a:pPr algn="ctr"/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Евгения Николаевна</a:t>
            </a: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9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 управления архитектуры и градостроительства</a:t>
            </a: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07098" y="4473053"/>
            <a:ext cx="2196000" cy="16718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 err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Колпакова</a:t>
            </a:r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Надежда Ивановна</a:t>
            </a: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9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900" b="1" dirty="0" err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И.о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начальника отдела потребительского рынка и развития предпринимательства</a:t>
            </a:r>
            <a:endParaRPr lang="ru-RU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76725" y="4452580"/>
            <a:ext cx="2161692" cy="16718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err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Печкова</a:t>
            </a:r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Мария Витальевна</a:t>
            </a:r>
          </a:p>
          <a:p>
            <a:pPr algn="ctr"/>
            <a:endParaRPr lang="ru-RU" sz="11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9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Консультант-советник отдела инвестиционного развития</a:t>
            </a:r>
            <a:endParaRPr lang="ru-RU" sz="9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786" y="334370"/>
            <a:ext cx="86932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ОТВЕТСТВЕННЫЕ ЗА ДОСТИЖЕНИЕ ЦЕЛЕЙ И ЗАДАЧ 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ИНВЕСТИЦИОННОГО РАЗВИТИЯ ОКРУГА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5894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5F0592A3-CCBC-26A7-8134-12102FCA435F}"/>
              </a:ext>
            </a:extLst>
          </p:cNvPr>
          <p:cNvSpPr/>
          <p:nvPr/>
        </p:nvSpPr>
        <p:spPr>
          <a:xfrm>
            <a:off x="7613351" y="158307"/>
            <a:ext cx="2153465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КЕМЕРОВСКАЯ ОБЛАСТЬ-КУЗБАСС</a:t>
            </a:r>
            <a:endParaRPr kumimoji="0" lang="x-non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CBF2EC44-B93A-6DD0-E7E6-F2814E9FD082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61374B2-EE14-11BF-2352-85908E77CF2B}"/>
              </a:ext>
            </a:extLst>
          </p:cNvPr>
          <p:cNvSpPr txBox="1"/>
          <p:nvPr/>
        </p:nvSpPr>
        <p:spPr>
          <a:xfrm>
            <a:off x="858321" y="3510169"/>
            <a:ext cx="174491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РАЗМЕСТИТЬ ФОТО ВАШЕГО МУНИЦИПАЛИТЕТА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242" y="158307"/>
            <a:ext cx="517525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58" y="1244389"/>
            <a:ext cx="6355915" cy="3981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15" y="6403289"/>
            <a:ext cx="7383462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869" y="1345204"/>
            <a:ext cx="2084388" cy="248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8527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=""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1841724" y="2836109"/>
            <a:ext cx="2437906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="" xmlns:a16="http://schemas.microsoft.com/office/drawing/2014/main" id="{1AE15D8A-DAB9-999D-A902-FEF6AB2B0D64}"/>
              </a:ext>
            </a:extLst>
          </p:cNvPr>
          <p:cNvSpPr/>
          <p:nvPr/>
        </p:nvSpPr>
        <p:spPr>
          <a:xfrm>
            <a:off x="3158351" y="1401547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="" xmlns:a16="http://schemas.microsoft.com/office/drawing/2014/main" id="{3FE3C0CF-5D95-1AEE-3887-AD805852FE1B}"/>
              </a:ext>
            </a:extLst>
          </p:cNvPr>
          <p:cNvSpPr/>
          <p:nvPr/>
        </p:nvSpPr>
        <p:spPr>
          <a:xfrm>
            <a:off x="483471" y="3887433"/>
            <a:ext cx="2440243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0F987C6D-C32D-6FF9-471D-63FF34B39D49}"/>
              </a:ext>
            </a:extLst>
          </p:cNvPr>
          <p:cNvSpPr/>
          <p:nvPr/>
        </p:nvSpPr>
        <p:spPr>
          <a:xfrm>
            <a:off x="3158351" y="2423531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9B0BA65-2835-9851-C50D-F3202D10DA63}"/>
              </a:ext>
            </a:extLst>
          </p:cNvPr>
          <p:cNvSpPr txBox="1"/>
          <p:nvPr/>
        </p:nvSpPr>
        <p:spPr>
          <a:xfrm>
            <a:off x="652390" y="4832847"/>
            <a:ext cx="454676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транспортная доступность округа</a:t>
            </a:r>
            <a:endParaRPr lang="x-none" sz="14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="" xmlns:a16="http://schemas.microsoft.com/office/drawing/2014/main" id="{33E0C760-153D-86CB-4F6E-EB7A99B9E374}"/>
              </a:ext>
            </a:extLst>
          </p:cNvPr>
          <p:cNvSpPr/>
          <p:nvPr/>
        </p:nvSpPr>
        <p:spPr>
          <a:xfrm>
            <a:off x="622285" y="5142867"/>
            <a:ext cx="2134086" cy="1298373"/>
          </a:xfrm>
          <a:prstGeom prst="roundRect">
            <a:avLst>
              <a:gd name="adj" fmla="val 24466"/>
            </a:avLst>
          </a:prstGeom>
          <a:noFill/>
          <a:ln>
            <a:solidFill>
              <a:srgbClr val="253AA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7C70D425-0601-D87C-F822-B98F9FAA1682}"/>
              </a:ext>
            </a:extLst>
          </p:cNvPr>
          <p:cNvSpPr txBox="1"/>
          <p:nvPr/>
        </p:nvSpPr>
        <p:spPr>
          <a:xfrm>
            <a:off x="2082247" y="3062595"/>
            <a:ext cx="67412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138,1</a:t>
            </a:r>
            <a:r>
              <a:rPr lang="ru-RU" sz="16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2EC1A494-C31C-4490-24D4-612143D1D8DD}"/>
              </a:ext>
            </a:extLst>
          </p:cNvPr>
          <p:cNvSpPr txBox="1"/>
          <p:nvPr/>
        </p:nvSpPr>
        <p:spPr>
          <a:xfrm>
            <a:off x="2824560" y="3139539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чел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74E6BDDD-6D8F-8017-99BE-9D45AAA1328E}"/>
              </a:ext>
            </a:extLst>
          </p:cNvPr>
          <p:cNvSpPr txBox="1"/>
          <p:nvPr/>
        </p:nvSpPr>
        <p:spPr>
          <a:xfrm>
            <a:off x="1992701" y="3418077"/>
            <a:ext cx="228331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населения </a:t>
            </a:r>
            <a:r>
              <a:rPr lang="ru-RU" sz="11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 </a:t>
            </a:r>
          </a:p>
          <a:p>
            <a:r>
              <a:rPr lang="ru-RU" sz="11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на 01.01.2025 </a:t>
            </a:r>
            <a:endParaRPr lang="ru-RU" sz="11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 descr="Пользователь со сплошной заливкой">
            <a:extLst>
              <a:ext uri="{FF2B5EF4-FFF2-40B4-BE49-F238E27FC236}">
                <a16:creationId xmlns="" xmlns:a16="http://schemas.microsoft.com/office/drawing/2014/main" id="{C86C1983-C8BD-89C3-7A05-138B029CF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89416" y="2921223"/>
            <a:ext cx="360000" cy="360000"/>
          </a:xfrm>
          <a:prstGeom prst="rect">
            <a:avLst/>
          </a:prstGeom>
        </p:spPr>
      </p:pic>
      <p:sp>
        <p:nvSpPr>
          <p:cNvPr id="41" name="Скругленный прямоугольник 40">
            <a:extLst>
              <a:ext uri="{FF2B5EF4-FFF2-40B4-BE49-F238E27FC236}">
                <a16:creationId xmlns="" xmlns:a16="http://schemas.microsoft.com/office/drawing/2014/main" id="{34635477-1B2D-01F3-8FB7-2516AED14752}"/>
              </a:ext>
            </a:extLst>
          </p:cNvPr>
          <p:cNvSpPr/>
          <p:nvPr/>
        </p:nvSpPr>
        <p:spPr>
          <a:xfrm>
            <a:off x="3158351" y="3903458"/>
            <a:ext cx="1932266" cy="945414"/>
          </a:xfrm>
          <a:prstGeom prst="roundRect">
            <a:avLst>
              <a:gd name="adj" fmla="val 2509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ED35A42D-3D27-DFA6-AB8B-DEE9DE40A08C}"/>
              </a:ext>
            </a:extLst>
          </p:cNvPr>
          <p:cNvSpPr txBox="1"/>
          <p:nvPr/>
        </p:nvSpPr>
        <p:spPr>
          <a:xfrm>
            <a:off x="673691" y="3983557"/>
            <a:ext cx="143989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2,6 </a:t>
            </a:r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</a:t>
            </a:r>
            <a:r>
              <a:rPr lang="ru-RU" sz="105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км²</a:t>
            </a:r>
            <a:endParaRPr lang="ru-RU" sz="14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FA94615B-DCE9-714A-3CA3-7B2922C855BA}"/>
              </a:ext>
            </a:extLst>
          </p:cNvPr>
          <p:cNvSpPr txBox="1"/>
          <p:nvPr/>
        </p:nvSpPr>
        <p:spPr>
          <a:xfrm>
            <a:off x="631446" y="4427421"/>
            <a:ext cx="152437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</a:t>
            </a:r>
            <a:r>
              <a:rPr lang="ru-RU" sz="11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</a:t>
            </a:r>
            <a:endParaRPr lang="ru-RU" sz="11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D2F725FE-F144-6325-91C1-04D853E4AD7C}"/>
              </a:ext>
            </a:extLst>
          </p:cNvPr>
          <p:cNvSpPr txBox="1"/>
          <p:nvPr/>
        </p:nvSpPr>
        <p:spPr>
          <a:xfrm>
            <a:off x="3531169" y="4016668"/>
            <a:ext cx="148968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70             2 </a:t>
            </a:r>
            <a:endParaRPr lang="ru-RU" sz="16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A890480E-3893-F81C-B22E-393C852242FA}"/>
              </a:ext>
            </a:extLst>
          </p:cNvPr>
          <p:cNvSpPr txBox="1"/>
          <p:nvPr/>
        </p:nvSpPr>
        <p:spPr>
          <a:xfrm>
            <a:off x="3277974" y="4281475"/>
            <a:ext cx="174288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сельских</a:t>
            </a:r>
          </a:p>
          <a:p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населенных   </a:t>
            </a:r>
            <a:r>
              <a:rPr lang="ru-RU" sz="11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города    </a:t>
            </a:r>
          </a:p>
          <a:p>
            <a:r>
              <a:rPr lang="ru-RU" sz="11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пунктов</a:t>
            </a:r>
            <a:endParaRPr lang="ru-RU" sz="11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0" name="Рисунок 69" descr="Переместить со сплошной заливкой">
            <a:extLst>
              <a:ext uri="{FF2B5EF4-FFF2-40B4-BE49-F238E27FC236}">
                <a16:creationId xmlns="" xmlns:a16="http://schemas.microsoft.com/office/drawing/2014/main" id="{895D5543-0D78-4216-5A52-61BAC118CA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04137" y="3900385"/>
            <a:ext cx="360000" cy="360000"/>
          </a:xfrm>
          <a:prstGeom prst="rect">
            <a:avLst/>
          </a:prstGeom>
        </p:spPr>
      </p:pic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8DB2A8B5-932C-6F5C-9F50-499F12240835}"/>
              </a:ext>
            </a:extLst>
          </p:cNvPr>
          <p:cNvSpPr txBox="1"/>
          <p:nvPr/>
        </p:nvSpPr>
        <p:spPr>
          <a:xfrm>
            <a:off x="839430" y="5142867"/>
            <a:ext cx="1610830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ru-RU" sz="7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АВТОТРАНСПОРТ</a:t>
            </a:r>
          </a:p>
          <a:p>
            <a:pPr algn="ctr"/>
            <a:endParaRPr lang="ru-RU" sz="7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7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Новосибирск 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Ленинск-Кузнецкий 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–Кемерово</a:t>
            </a:r>
          </a:p>
          <a:p>
            <a:endParaRPr lang="ru-RU" sz="9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-Кузбасс 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Алтай</a:t>
            </a:r>
          </a:p>
          <a:p>
            <a:endParaRPr lang="ru-RU" sz="9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-Кемерово 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Новокузнецк</a:t>
            </a:r>
          </a:p>
          <a:p>
            <a:endParaRPr lang="ru-RU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="" xmlns:a16="http://schemas.microsoft.com/office/drawing/2014/main" id="{334DEC60-4596-7546-82CF-16EB7993E4E7}"/>
              </a:ext>
            </a:extLst>
          </p:cNvPr>
          <p:cNvSpPr/>
          <p:nvPr/>
        </p:nvSpPr>
        <p:spPr>
          <a:xfrm>
            <a:off x="3195533" y="5164113"/>
            <a:ext cx="1895083" cy="1255883"/>
          </a:xfrm>
          <a:prstGeom prst="roundRect">
            <a:avLst>
              <a:gd name="adj" fmla="val 24466"/>
            </a:avLst>
          </a:prstGeom>
          <a:noFill/>
          <a:ln>
            <a:solidFill>
              <a:srgbClr val="253AA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EEBAD4BC-722C-8F18-6F6A-EE9A29BE3239}"/>
              </a:ext>
            </a:extLst>
          </p:cNvPr>
          <p:cNvSpPr txBox="1"/>
          <p:nvPr/>
        </p:nvSpPr>
        <p:spPr>
          <a:xfrm>
            <a:off x="3277973" y="5606429"/>
            <a:ext cx="174288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Западно-Сибирская</a:t>
            </a:r>
            <a:r>
              <a:rPr lang="ru-RU" sz="9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железная дорога</a:t>
            </a:r>
          </a:p>
        </p:txBody>
      </p:sp>
      <p:sp>
        <p:nvSpPr>
          <p:cNvPr id="224" name="Полилиния 223">
            <a:extLst>
              <a:ext uri="{FF2B5EF4-FFF2-40B4-BE49-F238E27FC236}">
                <a16:creationId xmlns="" xmlns:a16="http://schemas.microsoft.com/office/drawing/2014/main" id="{324F65E4-B506-280D-F5BC-7E0A83A40DD8}"/>
              </a:ext>
            </a:extLst>
          </p:cNvPr>
          <p:cNvSpPr/>
          <p:nvPr/>
        </p:nvSpPr>
        <p:spPr>
          <a:xfrm>
            <a:off x="7219128" y="2896238"/>
            <a:ext cx="638784" cy="740302"/>
          </a:xfrm>
          <a:custGeom>
            <a:avLst/>
            <a:gdLst>
              <a:gd name="connsiteX0" fmla="*/ 149211 w 757536"/>
              <a:gd name="connsiteY0" fmla="*/ 0 h 788144"/>
              <a:gd name="connsiteX1" fmla="*/ 156863 w 757536"/>
              <a:gd name="connsiteY1" fmla="*/ 206600 h 788144"/>
              <a:gd name="connsiteX2" fmla="*/ 0 w 757536"/>
              <a:gd name="connsiteY2" fmla="*/ 466765 h 788144"/>
              <a:gd name="connsiteX3" fmla="*/ 225730 w 757536"/>
              <a:gd name="connsiteY3" fmla="*/ 665713 h 788144"/>
              <a:gd name="connsiteX4" fmla="*/ 501198 w 757536"/>
              <a:gd name="connsiteY4" fmla="*/ 738406 h 788144"/>
              <a:gd name="connsiteX5" fmla="*/ 738406 w 757536"/>
              <a:gd name="connsiteY5" fmla="*/ 692495 h 788144"/>
              <a:gd name="connsiteX6" fmla="*/ 757536 w 757536"/>
              <a:gd name="connsiteY6" fmla="*/ 772840 h 788144"/>
              <a:gd name="connsiteX7" fmla="*/ 635106 w 757536"/>
              <a:gd name="connsiteY7" fmla="*/ 788144 h 788144"/>
              <a:gd name="connsiteX0" fmla="*/ 149211 w 757536"/>
              <a:gd name="connsiteY0" fmla="*/ 0 h 953244"/>
              <a:gd name="connsiteX1" fmla="*/ 156863 w 757536"/>
              <a:gd name="connsiteY1" fmla="*/ 206600 h 953244"/>
              <a:gd name="connsiteX2" fmla="*/ 0 w 757536"/>
              <a:gd name="connsiteY2" fmla="*/ 466765 h 953244"/>
              <a:gd name="connsiteX3" fmla="*/ 225730 w 757536"/>
              <a:gd name="connsiteY3" fmla="*/ 665713 h 953244"/>
              <a:gd name="connsiteX4" fmla="*/ 501198 w 757536"/>
              <a:gd name="connsiteY4" fmla="*/ 738406 h 953244"/>
              <a:gd name="connsiteX5" fmla="*/ 738406 w 757536"/>
              <a:gd name="connsiteY5" fmla="*/ 692495 h 953244"/>
              <a:gd name="connsiteX6" fmla="*/ 757536 w 757536"/>
              <a:gd name="connsiteY6" fmla="*/ 772840 h 953244"/>
              <a:gd name="connsiteX7" fmla="*/ 743056 w 757536"/>
              <a:gd name="connsiteY7" fmla="*/ 953244 h 953244"/>
              <a:gd name="connsiteX0" fmla="*/ 149211 w 757536"/>
              <a:gd name="connsiteY0" fmla="*/ 0 h 772840"/>
              <a:gd name="connsiteX1" fmla="*/ 156863 w 757536"/>
              <a:gd name="connsiteY1" fmla="*/ 206600 h 772840"/>
              <a:gd name="connsiteX2" fmla="*/ 0 w 757536"/>
              <a:gd name="connsiteY2" fmla="*/ 466765 h 772840"/>
              <a:gd name="connsiteX3" fmla="*/ 225730 w 757536"/>
              <a:gd name="connsiteY3" fmla="*/ 665713 h 772840"/>
              <a:gd name="connsiteX4" fmla="*/ 501198 w 757536"/>
              <a:gd name="connsiteY4" fmla="*/ 738406 h 772840"/>
              <a:gd name="connsiteX5" fmla="*/ 738406 w 757536"/>
              <a:gd name="connsiteY5" fmla="*/ 692495 h 772840"/>
              <a:gd name="connsiteX6" fmla="*/ 757536 w 757536"/>
              <a:gd name="connsiteY6" fmla="*/ 772840 h 772840"/>
              <a:gd name="connsiteX0" fmla="*/ 149211 w 890886"/>
              <a:gd name="connsiteY0" fmla="*/ 0 h 776015"/>
              <a:gd name="connsiteX1" fmla="*/ 156863 w 890886"/>
              <a:gd name="connsiteY1" fmla="*/ 206600 h 776015"/>
              <a:gd name="connsiteX2" fmla="*/ 0 w 890886"/>
              <a:gd name="connsiteY2" fmla="*/ 466765 h 776015"/>
              <a:gd name="connsiteX3" fmla="*/ 225730 w 890886"/>
              <a:gd name="connsiteY3" fmla="*/ 665713 h 776015"/>
              <a:gd name="connsiteX4" fmla="*/ 501198 w 890886"/>
              <a:gd name="connsiteY4" fmla="*/ 738406 h 776015"/>
              <a:gd name="connsiteX5" fmla="*/ 738406 w 890886"/>
              <a:gd name="connsiteY5" fmla="*/ 692495 h 776015"/>
              <a:gd name="connsiteX6" fmla="*/ 890886 w 890886"/>
              <a:gd name="connsiteY6" fmla="*/ 776015 h 776015"/>
              <a:gd name="connsiteX0" fmla="*/ 149211 w 738406"/>
              <a:gd name="connsiteY0" fmla="*/ 0 h 738406"/>
              <a:gd name="connsiteX1" fmla="*/ 156863 w 738406"/>
              <a:gd name="connsiteY1" fmla="*/ 206600 h 738406"/>
              <a:gd name="connsiteX2" fmla="*/ 0 w 738406"/>
              <a:gd name="connsiteY2" fmla="*/ 466765 h 738406"/>
              <a:gd name="connsiteX3" fmla="*/ 225730 w 738406"/>
              <a:gd name="connsiteY3" fmla="*/ 665713 h 738406"/>
              <a:gd name="connsiteX4" fmla="*/ 501198 w 738406"/>
              <a:gd name="connsiteY4" fmla="*/ 738406 h 738406"/>
              <a:gd name="connsiteX5" fmla="*/ 738406 w 738406"/>
              <a:gd name="connsiteY5" fmla="*/ 692495 h 738406"/>
              <a:gd name="connsiteX0" fmla="*/ 149211 w 659031"/>
              <a:gd name="connsiteY0" fmla="*/ 0 h 738406"/>
              <a:gd name="connsiteX1" fmla="*/ 156863 w 659031"/>
              <a:gd name="connsiteY1" fmla="*/ 206600 h 738406"/>
              <a:gd name="connsiteX2" fmla="*/ 0 w 659031"/>
              <a:gd name="connsiteY2" fmla="*/ 466765 h 738406"/>
              <a:gd name="connsiteX3" fmla="*/ 225730 w 659031"/>
              <a:gd name="connsiteY3" fmla="*/ 665713 h 738406"/>
              <a:gd name="connsiteX4" fmla="*/ 501198 w 659031"/>
              <a:gd name="connsiteY4" fmla="*/ 738406 h 738406"/>
              <a:gd name="connsiteX5" fmla="*/ 659031 w 659031"/>
              <a:gd name="connsiteY5" fmla="*/ 705195 h 738406"/>
              <a:gd name="connsiteX0" fmla="*/ 149211 w 659031"/>
              <a:gd name="connsiteY0" fmla="*/ 0 h 738406"/>
              <a:gd name="connsiteX1" fmla="*/ 156863 w 659031"/>
              <a:gd name="connsiteY1" fmla="*/ 206600 h 738406"/>
              <a:gd name="connsiteX2" fmla="*/ 0 w 659031"/>
              <a:gd name="connsiteY2" fmla="*/ 466765 h 738406"/>
              <a:gd name="connsiteX3" fmla="*/ 213030 w 659031"/>
              <a:gd name="connsiteY3" fmla="*/ 649838 h 738406"/>
              <a:gd name="connsiteX4" fmla="*/ 501198 w 659031"/>
              <a:gd name="connsiteY4" fmla="*/ 738406 h 738406"/>
              <a:gd name="connsiteX5" fmla="*/ 659031 w 659031"/>
              <a:gd name="connsiteY5" fmla="*/ 705195 h 738406"/>
              <a:gd name="connsiteX0" fmla="*/ 149211 w 722531"/>
              <a:gd name="connsiteY0" fmla="*/ 0 h 738406"/>
              <a:gd name="connsiteX1" fmla="*/ 156863 w 722531"/>
              <a:gd name="connsiteY1" fmla="*/ 206600 h 738406"/>
              <a:gd name="connsiteX2" fmla="*/ 0 w 722531"/>
              <a:gd name="connsiteY2" fmla="*/ 466765 h 738406"/>
              <a:gd name="connsiteX3" fmla="*/ 213030 w 722531"/>
              <a:gd name="connsiteY3" fmla="*/ 649838 h 738406"/>
              <a:gd name="connsiteX4" fmla="*/ 501198 w 722531"/>
              <a:gd name="connsiteY4" fmla="*/ 738406 h 738406"/>
              <a:gd name="connsiteX5" fmla="*/ 722531 w 722531"/>
              <a:gd name="connsiteY5" fmla="*/ 695670 h 738406"/>
              <a:gd name="connsiteX0" fmla="*/ 149211 w 722531"/>
              <a:gd name="connsiteY0" fmla="*/ 0 h 739454"/>
              <a:gd name="connsiteX1" fmla="*/ 156863 w 722531"/>
              <a:gd name="connsiteY1" fmla="*/ 206600 h 739454"/>
              <a:gd name="connsiteX2" fmla="*/ 0 w 722531"/>
              <a:gd name="connsiteY2" fmla="*/ 466765 h 739454"/>
              <a:gd name="connsiteX3" fmla="*/ 213030 w 722531"/>
              <a:gd name="connsiteY3" fmla="*/ 649838 h 739454"/>
              <a:gd name="connsiteX4" fmla="*/ 501198 w 722531"/>
              <a:gd name="connsiteY4" fmla="*/ 738406 h 739454"/>
              <a:gd name="connsiteX5" fmla="*/ 722531 w 722531"/>
              <a:gd name="connsiteY5" fmla="*/ 695670 h 739454"/>
              <a:gd name="connsiteX0" fmla="*/ 149211 w 722531"/>
              <a:gd name="connsiteY0" fmla="*/ 0 h 738818"/>
              <a:gd name="connsiteX1" fmla="*/ 156863 w 722531"/>
              <a:gd name="connsiteY1" fmla="*/ 206600 h 738818"/>
              <a:gd name="connsiteX2" fmla="*/ 0 w 722531"/>
              <a:gd name="connsiteY2" fmla="*/ 466765 h 738818"/>
              <a:gd name="connsiteX3" fmla="*/ 213030 w 722531"/>
              <a:gd name="connsiteY3" fmla="*/ 649838 h 738818"/>
              <a:gd name="connsiteX4" fmla="*/ 501198 w 722531"/>
              <a:gd name="connsiteY4" fmla="*/ 738406 h 738818"/>
              <a:gd name="connsiteX5" fmla="*/ 722531 w 722531"/>
              <a:gd name="connsiteY5" fmla="*/ 695670 h 738818"/>
              <a:gd name="connsiteX0" fmla="*/ 149211 w 722531"/>
              <a:gd name="connsiteY0" fmla="*/ 0 h 739454"/>
              <a:gd name="connsiteX1" fmla="*/ 156863 w 722531"/>
              <a:gd name="connsiteY1" fmla="*/ 206600 h 739454"/>
              <a:gd name="connsiteX2" fmla="*/ 0 w 722531"/>
              <a:gd name="connsiteY2" fmla="*/ 466765 h 739454"/>
              <a:gd name="connsiteX3" fmla="*/ 213030 w 722531"/>
              <a:gd name="connsiteY3" fmla="*/ 649838 h 739454"/>
              <a:gd name="connsiteX4" fmla="*/ 501198 w 722531"/>
              <a:gd name="connsiteY4" fmla="*/ 738406 h 739454"/>
              <a:gd name="connsiteX5" fmla="*/ 722531 w 722531"/>
              <a:gd name="connsiteY5" fmla="*/ 695670 h 739454"/>
              <a:gd name="connsiteX0" fmla="*/ 149655 w 722975"/>
              <a:gd name="connsiteY0" fmla="*/ 0 h 739454"/>
              <a:gd name="connsiteX1" fmla="*/ 157307 w 722975"/>
              <a:gd name="connsiteY1" fmla="*/ 206600 h 739454"/>
              <a:gd name="connsiteX2" fmla="*/ 444 w 722975"/>
              <a:gd name="connsiteY2" fmla="*/ 466765 h 739454"/>
              <a:gd name="connsiteX3" fmla="*/ 213474 w 722975"/>
              <a:gd name="connsiteY3" fmla="*/ 649838 h 739454"/>
              <a:gd name="connsiteX4" fmla="*/ 501642 w 722975"/>
              <a:gd name="connsiteY4" fmla="*/ 738406 h 739454"/>
              <a:gd name="connsiteX5" fmla="*/ 722975 w 722975"/>
              <a:gd name="connsiteY5" fmla="*/ 695670 h 739454"/>
              <a:gd name="connsiteX0" fmla="*/ 70791 w 644111"/>
              <a:gd name="connsiteY0" fmla="*/ 0 h 739454"/>
              <a:gd name="connsiteX1" fmla="*/ 78443 w 644111"/>
              <a:gd name="connsiteY1" fmla="*/ 206600 h 739454"/>
              <a:gd name="connsiteX2" fmla="*/ 955 w 644111"/>
              <a:gd name="connsiteY2" fmla="*/ 441365 h 739454"/>
              <a:gd name="connsiteX3" fmla="*/ 134610 w 644111"/>
              <a:gd name="connsiteY3" fmla="*/ 649838 h 739454"/>
              <a:gd name="connsiteX4" fmla="*/ 422778 w 644111"/>
              <a:gd name="connsiteY4" fmla="*/ 738406 h 739454"/>
              <a:gd name="connsiteX5" fmla="*/ 644111 w 644111"/>
              <a:gd name="connsiteY5" fmla="*/ 695670 h 739454"/>
              <a:gd name="connsiteX0" fmla="*/ 72155 w 645475"/>
              <a:gd name="connsiteY0" fmla="*/ 0 h 739454"/>
              <a:gd name="connsiteX1" fmla="*/ 79807 w 645475"/>
              <a:gd name="connsiteY1" fmla="*/ 206600 h 739454"/>
              <a:gd name="connsiteX2" fmla="*/ 2319 w 645475"/>
              <a:gd name="connsiteY2" fmla="*/ 441365 h 739454"/>
              <a:gd name="connsiteX3" fmla="*/ 135974 w 645475"/>
              <a:gd name="connsiteY3" fmla="*/ 649838 h 739454"/>
              <a:gd name="connsiteX4" fmla="*/ 424142 w 645475"/>
              <a:gd name="connsiteY4" fmla="*/ 738406 h 739454"/>
              <a:gd name="connsiteX5" fmla="*/ 645475 w 645475"/>
              <a:gd name="connsiteY5" fmla="*/ 695670 h 739454"/>
              <a:gd name="connsiteX0" fmla="*/ 66004 w 639324"/>
              <a:gd name="connsiteY0" fmla="*/ 0 h 739454"/>
              <a:gd name="connsiteX1" fmla="*/ 73656 w 639324"/>
              <a:gd name="connsiteY1" fmla="*/ 206600 h 739454"/>
              <a:gd name="connsiteX2" fmla="*/ 2518 w 639324"/>
              <a:gd name="connsiteY2" fmla="*/ 422315 h 739454"/>
              <a:gd name="connsiteX3" fmla="*/ 129823 w 639324"/>
              <a:gd name="connsiteY3" fmla="*/ 649838 h 739454"/>
              <a:gd name="connsiteX4" fmla="*/ 417991 w 639324"/>
              <a:gd name="connsiteY4" fmla="*/ 738406 h 739454"/>
              <a:gd name="connsiteX5" fmla="*/ 639324 w 639324"/>
              <a:gd name="connsiteY5" fmla="*/ 695670 h 739454"/>
              <a:gd name="connsiteX0" fmla="*/ 64537 w 637857"/>
              <a:gd name="connsiteY0" fmla="*/ 0 h 739454"/>
              <a:gd name="connsiteX1" fmla="*/ 72189 w 637857"/>
              <a:gd name="connsiteY1" fmla="*/ 206600 h 739454"/>
              <a:gd name="connsiteX2" fmla="*/ 1051 w 637857"/>
              <a:gd name="connsiteY2" fmla="*/ 422315 h 739454"/>
              <a:gd name="connsiteX3" fmla="*/ 128356 w 637857"/>
              <a:gd name="connsiteY3" fmla="*/ 649838 h 739454"/>
              <a:gd name="connsiteX4" fmla="*/ 416524 w 637857"/>
              <a:gd name="connsiteY4" fmla="*/ 738406 h 739454"/>
              <a:gd name="connsiteX5" fmla="*/ 637857 w 637857"/>
              <a:gd name="connsiteY5" fmla="*/ 695670 h 739454"/>
              <a:gd name="connsiteX0" fmla="*/ 64537 w 637857"/>
              <a:gd name="connsiteY0" fmla="*/ 0 h 739454"/>
              <a:gd name="connsiteX1" fmla="*/ 72189 w 637857"/>
              <a:gd name="connsiteY1" fmla="*/ 206600 h 739454"/>
              <a:gd name="connsiteX2" fmla="*/ 1051 w 637857"/>
              <a:gd name="connsiteY2" fmla="*/ 422315 h 739454"/>
              <a:gd name="connsiteX3" fmla="*/ 128356 w 637857"/>
              <a:gd name="connsiteY3" fmla="*/ 649838 h 739454"/>
              <a:gd name="connsiteX4" fmla="*/ 416524 w 637857"/>
              <a:gd name="connsiteY4" fmla="*/ 738406 h 739454"/>
              <a:gd name="connsiteX5" fmla="*/ 637857 w 637857"/>
              <a:gd name="connsiteY5" fmla="*/ 695670 h 739454"/>
              <a:gd name="connsiteX0" fmla="*/ 64537 w 637857"/>
              <a:gd name="connsiteY0" fmla="*/ 0 h 739454"/>
              <a:gd name="connsiteX1" fmla="*/ 72189 w 637857"/>
              <a:gd name="connsiteY1" fmla="*/ 184375 h 739454"/>
              <a:gd name="connsiteX2" fmla="*/ 1051 w 637857"/>
              <a:gd name="connsiteY2" fmla="*/ 422315 h 739454"/>
              <a:gd name="connsiteX3" fmla="*/ 128356 w 637857"/>
              <a:gd name="connsiteY3" fmla="*/ 649838 h 739454"/>
              <a:gd name="connsiteX4" fmla="*/ 416524 w 637857"/>
              <a:gd name="connsiteY4" fmla="*/ 738406 h 739454"/>
              <a:gd name="connsiteX5" fmla="*/ 637857 w 637857"/>
              <a:gd name="connsiteY5" fmla="*/ 695670 h 739454"/>
              <a:gd name="connsiteX0" fmla="*/ 64537 w 637857"/>
              <a:gd name="connsiteY0" fmla="*/ 0 h 739219"/>
              <a:gd name="connsiteX1" fmla="*/ 72189 w 637857"/>
              <a:gd name="connsiteY1" fmla="*/ 184375 h 739219"/>
              <a:gd name="connsiteX2" fmla="*/ 1051 w 637857"/>
              <a:gd name="connsiteY2" fmla="*/ 422315 h 739219"/>
              <a:gd name="connsiteX3" fmla="*/ 128356 w 637857"/>
              <a:gd name="connsiteY3" fmla="*/ 656188 h 739219"/>
              <a:gd name="connsiteX4" fmla="*/ 416524 w 637857"/>
              <a:gd name="connsiteY4" fmla="*/ 738406 h 739219"/>
              <a:gd name="connsiteX5" fmla="*/ 637857 w 637857"/>
              <a:gd name="connsiteY5" fmla="*/ 695670 h 739219"/>
              <a:gd name="connsiteX0" fmla="*/ 52099 w 625419"/>
              <a:gd name="connsiteY0" fmla="*/ 0 h 739219"/>
              <a:gd name="connsiteX1" fmla="*/ 59751 w 625419"/>
              <a:gd name="connsiteY1" fmla="*/ 184375 h 739219"/>
              <a:gd name="connsiteX2" fmla="*/ 1313 w 625419"/>
              <a:gd name="connsiteY2" fmla="*/ 454065 h 739219"/>
              <a:gd name="connsiteX3" fmla="*/ 115918 w 625419"/>
              <a:gd name="connsiteY3" fmla="*/ 656188 h 739219"/>
              <a:gd name="connsiteX4" fmla="*/ 404086 w 625419"/>
              <a:gd name="connsiteY4" fmla="*/ 738406 h 739219"/>
              <a:gd name="connsiteX5" fmla="*/ 625419 w 625419"/>
              <a:gd name="connsiteY5" fmla="*/ 695670 h 739219"/>
              <a:gd name="connsiteX0" fmla="*/ 64536 w 637856"/>
              <a:gd name="connsiteY0" fmla="*/ 0 h 739219"/>
              <a:gd name="connsiteX1" fmla="*/ 72188 w 637856"/>
              <a:gd name="connsiteY1" fmla="*/ 184375 h 739219"/>
              <a:gd name="connsiteX2" fmla="*/ 1050 w 637856"/>
              <a:gd name="connsiteY2" fmla="*/ 438190 h 739219"/>
              <a:gd name="connsiteX3" fmla="*/ 128355 w 637856"/>
              <a:gd name="connsiteY3" fmla="*/ 656188 h 739219"/>
              <a:gd name="connsiteX4" fmla="*/ 416523 w 637856"/>
              <a:gd name="connsiteY4" fmla="*/ 738406 h 739219"/>
              <a:gd name="connsiteX5" fmla="*/ 637856 w 637856"/>
              <a:gd name="connsiteY5" fmla="*/ 695670 h 739219"/>
              <a:gd name="connsiteX0" fmla="*/ 64536 w 637856"/>
              <a:gd name="connsiteY0" fmla="*/ 0 h 740302"/>
              <a:gd name="connsiteX1" fmla="*/ 72188 w 637856"/>
              <a:gd name="connsiteY1" fmla="*/ 184375 h 740302"/>
              <a:gd name="connsiteX2" fmla="*/ 1050 w 637856"/>
              <a:gd name="connsiteY2" fmla="*/ 438190 h 740302"/>
              <a:gd name="connsiteX3" fmla="*/ 128355 w 637856"/>
              <a:gd name="connsiteY3" fmla="*/ 656188 h 740302"/>
              <a:gd name="connsiteX4" fmla="*/ 416523 w 637856"/>
              <a:gd name="connsiteY4" fmla="*/ 738406 h 740302"/>
              <a:gd name="connsiteX5" fmla="*/ 637856 w 637856"/>
              <a:gd name="connsiteY5" fmla="*/ 695670 h 740302"/>
              <a:gd name="connsiteX0" fmla="*/ 65464 w 638784"/>
              <a:gd name="connsiteY0" fmla="*/ 0 h 740302"/>
              <a:gd name="connsiteX1" fmla="*/ 73116 w 638784"/>
              <a:gd name="connsiteY1" fmla="*/ 184375 h 740302"/>
              <a:gd name="connsiteX2" fmla="*/ 1978 w 638784"/>
              <a:gd name="connsiteY2" fmla="*/ 438190 h 740302"/>
              <a:gd name="connsiteX3" fmla="*/ 129283 w 638784"/>
              <a:gd name="connsiteY3" fmla="*/ 656188 h 740302"/>
              <a:gd name="connsiteX4" fmla="*/ 417451 w 638784"/>
              <a:gd name="connsiteY4" fmla="*/ 738406 h 740302"/>
              <a:gd name="connsiteX5" fmla="*/ 638784 w 638784"/>
              <a:gd name="connsiteY5" fmla="*/ 695670 h 740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8784" h="740302">
                <a:moveTo>
                  <a:pt x="65464" y="0"/>
                </a:moveTo>
                <a:lnTo>
                  <a:pt x="73116" y="184375"/>
                </a:lnTo>
                <a:cubicBezTo>
                  <a:pt x="16498" y="255819"/>
                  <a:pt x="-7383" y="359555"/>
                  <a:pt x="1978" y="438190"/>
                </a:cubicBezTo>
                <a:cubicBezTo>
                  <a:pt x="11339" y="516825"/>
                  <a:pt x="45750" y="610915"/>
                  <a:pt x="129283" y="656188"/>
                </a:cubicBezTo>
                <a:cubicBezTo>
                  <a:pt x="212816" y="701462"/>
                  <a:pt x="332534" y="731826"/>
                  <a:pt x="417451" y="738406"/>
                </a:cubicBezTo>
                <a:cubicBezTo>
                  <a:pt x="502368" y="744986"/>
                  <a:pt x="552306" y="735315"/>
                  <a:pt x="638784" y="695670"/>
                </a:cubicBezTo>
              </a:path>
            </a:pathLst>
          </a:custGeom>
          <a:noFill/>
          <a:ln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7" name="Овал 86">
            <a:extLst>
              <a:ext uri="{FF2B5EF4-FFF2-40B4-BE49-F238E27FC236}">
                <a16:creationId xmlns="" xmlns:a16="http://schemas.microsoft.com/office/drawing/2014/main" id="{CB97E129-5CAA-DCE1-7FFA-80E7077C3849}"/>
              </a:ext>
            </a:extLst>
          </p:cNvPr>
          <p:cNvSpPr/>
          <p:nvPr/>
        </p:nvSpPr>
        <p:spPr>
          <a:xfrm>
            <a:off x="7228491" y="3011792"/>
            <a:ext cx="125709" cy="125709"/>
          </a:xfrm>
          <a:prstGeom prst="ellipse">
            <a:avLst/>
          </a:prstGeom>
          <a:solidFill>
            <a:schemeClr val="bg1"/>
          </a:solidFill>
          <a:ln w="25400"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7" name="Полилиния 226">
            <a:extLst>
              <a:ext uri="{FF2B5EF4-FFF2-40B4-BE49-F238E27FC236}">
                <a16:creationId xmlns="" xmlns:a16="http://schemas.microsoft.com/office/drawing/2014/main" id="{E97D826A-6201-863D-5588-D750EE7FC3C5}"/>
              </a:ext>
            </a:extLst>
          </p:cNvPr>
          <p:cNvSpPr/>
          <p:nvPr/>
        </p:nvSpPr>
        <p:spPr>
          <a:xfrm>
            <a:off x="7217897" y="3304361"/>
            <a:ext cx="1254456" cy="862638"/>
          </a:xfrm>
          <a:custGeom>
            <a:avLst/>
            <a:gdLst>
              <a:gd name="connsiteX0" fmla="*/ 1136542 w 1136542"/>
              <a:gd name="connsiteY0" fmla="*/ 1214034 h 1214034"/>
              <a:gd name="connsiteX1" fmla="*/ 0 w 1136542"/>
              <a:gd name="connsiteY1" fmla="*/ 769749 h 1214034"/>
              <a:gd name="connsiteX2" fmla="*/ 346128 w 1136542"/>
              <a:gd name="connsiteY2" fmla="*/ 0 h 1214034"/>
              <a:gd name="connsiteX3" fmla="*/ 346128 w 1136542"/>
              <a:gd name="connsiteY3" fmla="*/ 0 h 1214034"/>
              <a:gd name="connsiteX0" fmla="*/ 1149789 w 1149789"/>
              <a:gd name="connsiteY0" fmla="*/ 1214034 h 1214034"/>
              <a:gd name="connsiteX1" fmla="*/ 13247 w 1149789"/>
              <a:gd name="connsiteY1" fmla="*/ 769749 h 1214034"/>
              <a:gd name="connsiteX2" fmla="*/ 359375 w 1149789"/>
              <a:gd name="connsiteY2" fmla="*/ 0 h 1214034"/>
              <a:gd name="connsiteX3" fmla="*/ 359375 w 1149789"/>
              <a:gd name="connsiteY3" fmla="*/ 0 h 1214034"/>
              <a:gd name="connsiteX0" fmla="*/ 1149789 w 1149789"/>
              <a:gd name="connsiteY0" fmla="*/ 1214034 h 1214034"/>
              <a:gd name="connsiteX1" fmla="*/ 13247 w 1149789"/>
              <a:gd name="connsiteY1" fmla="*/ 769749 h 1214034"/>
              <a:gd name="connsiteX2" fmla="*/ 359375 w 1149789"/>
              <a:gd name="connsiteY2" fmla="*/ 0 h 1214034"/>
              <a:gd name="connsiteX3" fmla="*/ 359375 w 1149789"/>
              <a:gd name="connsiteY3" fmla="*/ 0 h 1214034"/>
              <a:gd name="connsiteX0" fmla="*/ 1149789 w 1149789"/>
              <a:gd name="connsiteY0" fmla="*/ 1214034 h 1214034"/>
              <a:gd name="connsiteX1" fmla="*/ 13247 w 1149789"/>
              <a:gd name="connsiteY1" fmla="*/ 769749 h 1214034"/>
              <a:gd name="connsiteX2" fmla="*/ 359375 w 1149789"/>
              <a:gd name="connsiteY2" fmla="*/ 0 h 1214034"/>
              <a:gd name="connsiteX3" fmla="*/ 359375 w 1149789"/>
              <a:gd name="connsiteY3" fmla="*/ 0 h 1214034"/>
              <a:gd name="connsiteX0" fmla="*/ 1153754 w 1153754"/>
              <a:gd name="connsiteY0" fmla="*/ 1214034 h 1214034"/>
              <a:gd name="connsiteX1" fmla="*/ 17212 w 1153754"/>
              <a:gd name="connsiteY1" fmla="*/ 769749 h 1214034"/>
              <a:gd name="connsiteX2" fmla="*/ 363340 w 1153754"/>
              <a:gd name="connsiteY2" fmla="*/ 0 h 1214034"/>
              <a:gd name="connsiteX3" fmla="*/ 363340 w 1153754"/>
              <a:gd name="connsiteY3" fmla="*/ 0 h 1214034"/>
              <a:gd name="connsiteX0" fmla="*/ 790414 w 790414"/>
              <a:gd name="connsiteY0" fmla="*/ 1214034 h 1214034"/>
              <a:gd name="connsiteX1" fmla="*/ 0 w 790414"/>
              <a:gd name="connsiteY1" fmla="*/ 0 h 1214034"/>
              <a:gd name="connsiteX2" fmla="*/ 0 w 790414"/>
              <a:gd name="connsiteY2" fmla="*/ 0 h 1214034"/>
              <a:gd name="connsiteX0" fmla="*/ 940370 w 940370"/>
              <a:gd name="connsiteY0" fmla="*/ 1214034 h 1214034"/>
              <a:gd name="connsiteX1" fmla="*/ 149956 w 940370"/>
              <a:gd name="connsiteY1" fmla="*/ 0 h 1214034"/>
              <a:gd name="connsiteX2" fmla="*/ 149956 w 940370"/>
              <a:gd name="connsiteY2" fmla="*/ 0 h 1214034"/>
              <a:gd name="connsiteX0" fmla="*/ 968649 w 968649"/>
              <a:gd name="connsiteY0" fmla="*/ 1214034 h 1214034"/>
              <a:gd name="connsiteX1" fmla="*/ 178235 w 968649"/>
              <a:gd name="connsiteY1" fmla="*/ 0 h 1214034"/>
              <a:gd name="connsiteX2" fmla="*/ 178235 w 968649"/>
              <a:gd name="connsiteY2" fmla="*/ 0 h 1214034"/>
              <a:gd name="connsiteX0" fmla="*/ 903974 w 903974"/>
              <a:gd name="connsiteY0" fmla="*/ 1214034 h 1214034"/>
              <a:gd name="connsiteX1" fmla="*/ 113560 w 903974"/>
              <a:gd name="connsiteY1" fmla="*/ 0 h 1214034"/>
              <a:gd name="connsiteX2" fmla="*/ 113560 w 903974"/>
              <a:gd name="connsiteY2" fmla="*/ 0 h 1214034"/>
              <a:gd name="connsiteX0" fmla="*/ 907393 w 907393"/>
              <a:gd name="connsiteY0" fmla="*/ 1214034 h 1214034"/>
              <a:gd name="connsiteX1" fmla="*/ 116979 w 907393"/>
              <a:gd name="connsiteY1" fmla="*/ 0 h 1214034"/>
              <a:gd name="connsiteX2" fmla="*/ 116979 w 907393"/>
              <a:gd name="connsiteY2" fmla="*/ 0 h 1214034"/>
              <a:gd name="connsiteX0" fmla="*/ 1007924 w 1007924"/>
              <a:gd name="connsiteY0" fmla="*/ 1214034 h 1214034"/>
              <a:gd name="connsiteX1" fmla="*/ 217510 w 1007924"/>
              <a:gd name="connsiteY1" fmla="*/ 0 h 1214034"/>
              <a:gd name="connsiteX2" fmla="*/ 217510 w 1007924"/>
              <a:gd name="connsiteY2" fmla="*/ 0 h 1214034"/>
              <a:gd name="connsiteX0" fmla="*/ 1024821 w 1024821"/>
              <a:gd name="connsiteY0" fmla="*/ 1214034 h 1214034"/>
              <a:gd name="connsiteX1" fmla="*/ 234407 w 1024821"/>
              <a:gd name="connsiteY1" fmla="*/ 0 h 1214034"/>
              <a:gd name="connsiteX2" fmla="*/ 234407 w 1024821"/>
              <a:gd name="connsiteY2" fmla="*/ 0 h 1214034"/>
              <a:gd name="connsiteX0" fmla="*/ 1090442 w 1090442"/>
              <a:gd name="connsiteY0" fmla="*/ 1214034 h 1224428"/>
              <a:gd name="connsiteX1" fmla="*/ 300028 w 1090442"/>
              <a:gd name="connsiteY1" fmla="*/ 0 h 1224428"/>
              <a:gd name="connsiteX2" fmla="*/ 300028 w 1090442"/>
              <a:gd name="connsiteY2" fmla="*/ 0 h 1224428"/>
              <a:gd name="connsiteX0" fmla="*/ 1097552 w 1097552"/>
              <a:gd name="connsiteY0" fmla="*/ 1214034 h 1223219"/>
              <a:gd name="connsiteX1" fmla="*/ 307138 w 1097552"/>
              <a:gd name="connsiteY1" fmla="*/ 0 h 1223219"/>
              <a:gd name="connsiteX2" fmla="*/ 307138 w 1097552"/>
              <a:gd name="connsiteY2" fmla="*/ 0 h 1223219"/>
              <a:gd name="connsiteX0" fmla="*/ 1133113 w 1133113"/>
              <a:gd name="connsiteY0" fmla="*/ 1214034 h 1221496"/>
              <a:gd name="connsiteX1" fmla="*/ 342699 w 1133113"/>
              <a:gd name="connsiteY1" fmla="*/ 0 h 1221496"/>
              <a:gd name="connsiteX2" fmla="*/ 342699 w 1133113"/>
              <a:gd name="connsiteY2" fmla="*/ 0 h 1221496"/>
              <a:gd name="connsiteX0" fmla="*/ 1111776 w 1111776"/>
              <a:gd name="connsiteY0" fmla="*/ 1214034 h 1222515"/>
              <a:gd name="connsiteX1" fmla="*/ 321362 w 1111776"/>
              <a:gd name="connsiteY1" fmla="*/ 0 h 1222515"/>
              <a:gd name="connsiteX2" fmla="*/ 321362 w 1111776"/>
              <a:gd name="connsiteY2" fmla="*/ 0 h 1222515"/>
              <a:gd name="connsiteX0" fmla="*/ 1097542 w 1097542"/>
              <a:gd name="connsiteY0" fmla="*/ 1214034 h 1307077"/>
              <a:gd name="connsiteX1" fmla="*/ 307128 w 1097542"/>
              <a:gd name="connsiteY1" fmla="*/ 0 h 1307077"/>
              <a:gd name="connsiteX2" fmla="*/ 307128 w 1097542"/>
              <a:gd name="connsiteY2" fmla="*/ 0 h 1307077"/>
              <a:gd name="connsiteX0" fmla="*/ 1120057 w 1120057"/>
              <a:gd name="connsiteY0" fmla="*/ 1214034 h 1250226"/>
              <a:gd name="connsiteX1" fmla="*/ 329643 w 1120057"/>
              <a:gd name="connsiteY1" fmla="*/ 0 h 1250226"/>
              <a:gd name="connsiteX2" fmla="*/ 329643 w 1120057"/>
              <a:gd name="connsiteY2" fmla="*/ 0 h 1250226"/>
              <a:gd name="connsiteX0" fmla="*/ 1178530 w 1178530"/>
              <a:gd name="connsiteY0" fmla="*/ 1214034 h 1214090"/>
              <a:gd name="connsiteX1" fmla="*/ 388116 w 1178530"/>
              <a:gd name="connsiteY1" fmla="*/ 0 h 1214090"/>
              <a:gd name="connsiteX2" fmla="*/ 388116 w 1178530"/>
              <a:gd name="connsiteY2" fmla="*/ 0 h 1214090"/>
              <a:gd name="connsiteX0" fmla="*/ 1024897 w 1024897"/>
              <a:gd name="connsiteY0" fmla="*/ 1214034 h 1214080"/>
              <a:gd name="connsiteX1" fmla="*/ 234483 w 1024897"/>
              <a:gd name="connsiteY1" fmla="*/ 0 h 1214080"/>
              <a:gd name="connsiteX2" fmla="*/ 234483 w 1024897"/>
              <a:gd name="connsiteY2" fmla="*/ 0 h 1214080"/>
              <a:gd name="connsiteX0" fmla="*/ 1009086 w 1009086"/>
              <a:gd name="connsiteY0" fmla="*/ 1214034 h 1214082"/>
              <a:gd name="connsiteX1" fmla="*/ 218672 w 1009086"/>
              <a:gd name="connsiteY1" fmla="*/ 0 h 1214082"/>
              <a:gd name="connsiteX2" fmla="*/ 218672 w 1009086"/>
              <a:gd name="connsiteY2" fmla="*/ 0 h 1214082"/>
              <a:gd name="connsiteX0" fmla="*/ 1326571 w 1326571"/>
              <a:gd name="connsiteY0" fmla="*/ 752824 h 752907"/>
              <a:gd name="connsiteX1" fmla="*/ 123073 w 1326571"/>
              <a:gd name="connsiteY1" fmla="*/ 0 h 752907"/>
              <a:gd name="connsiteX2" fmla="*/ 123073 w 1326571"/>
              <a:gd name="connsiteY2" fmla="*/ 0 h 752907"/>
              <a:gd name="connsiteX0" fmla="*/ 1270321 w 1270321"/>
              <a:gd name="connsiteY0" fmla="*/ 752824 h 753165"/>
              <a:gd name="connsiteX1" fmla="*/ 66823 w 1270321"/>
              <a:gd name="connsiteY1" fmla="*/ 0 h 753165"/>
              <a:gd name="connsiteX2" fmla="*/ 66823 w 1270321"/>
              <a:gd name="connsiteY2" fmla="*/ 0 h 753165"/>
              <a:gd name="connsiteX0" fmla="*/ 1235277 w 1235277"/>
              <a:gd name="connsiteY0" fmla="*/ 752824 h 804902"/>
              <a:gd name="connsiteX1" fmla="*/ 31779 w 1235277"/>
              <a:gd name="connsiteY1" fmla="*/ 0 h 804902"/>
              <a:gd name="connsiteX2" fmla="*/ 31779 w 1235277"/>
              <a:gd name="connsiteY2" fmla="*/ 0 h 804902"/>
              <a:gd name="connsiteX0" fmla="*/ 1318485 w 1318485"/>
              <a:gd name="connsiteY0" fmla="*/ 752824 h 798550"/>
              <a:gd name="connsiteX1" fmla="*/ 114987 w 1318485"/>
              <a:gd name="connsiteY1" fmla="*/ 0 h 798550"/>
              <a:gd name="connsiteX2" fmla="*/ 114987 w 1318485"/>
              <a:gd name="connsiteY2" fmla="*/ 0 h 798550"/>
              <a:gd name="connsiteX0" fmla="*/ 1302679 w 1302679"/>
              <a:gd name="connsiteY0" fmla="*/ 752824 h 837119"/>
              <a:gd name="connsiteX1" fmla="*/ 99181 w 1302679"/>
              <a:gd name="connsiteY1" fmla="*/ 0 h 837119"/>
              <a:gd name="connsiteX2" fmla="*/ 99181 w 1302679"/>
              <a:gd name="connsiteY2" fmla="*/ 0 h 837119"/>
              <a:gd name="connsiteX0" fmla="*/ 1254456 w 1254456"/>
              <a:gd name="connsiteY0" fmla="*/ 752824 h 862638"/>
              <a:gd name="connsiteX1" fmla="*/ 50958 w 1254456"/>
              <a:gd name="connsiteY1" fmla="*/ 0 h 862638"/>
              <a:gd name="connsiteX2" fmla="*/ 50958 w 1254456"/>
              <a:gd name="connsiteY2" fmla="*/ 0 h 862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4456" h="862638">
                <a:moveTo>
                  <a:pt x="1254456" y="752824"/>
                </a:moveTo>
                <a:cubicBezTo>
                  <a:pt x="782439" y="1041966"/>
                  <a:pt x="-239023" y="749582"/>
                  <a:pt x="50958" y="0"/>
                </a:cubicBezTo>
                <a:lnTo>
                  <a:pt x="50958" y="0"/>
                </a:lnTo>
              </a:path>
            </a:pathLst>
          </a:custGeom>
          <a:noFill/>
          <a:ln w="25400">
            <a:solidFill>
              <a:srgbClr val="B1C1E4"/>
            </a:solidFill>
            <a:head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9" name="Овал 88">
            <a:extLst>
              <a:ext uri="{FF2B5EF4-FFF2-40B4-BE49-F238E27FC236}">
                <a16:creationId xmlns="" xmlns:a16="http://schemas.microsoft.com/office/drawing/2014/main" id="{13930D6D-FD3E-F3D4-E91A-9284D223BA3B}"/>
              </a:ext>
            </a:extLst>
          </p:cNvPr>
          <p:cNvSpPr/>
          <p:nvPr/>
        </p:nvSpPr>
        <p:spPr>
          <a:xfrm>
            <a:off x="7794468" y="3524500"/>
            <a:ext cx="125709" cy="125709"/>
          </a:xfrm>
          <a:prstGeom prst="ellipse">
            <a:avLst/>
          </a:prstGeom>
          <a:solidFill>
            <a:schemeClr val="bg1"/>
          </a:solidFill>
          <a:ln w="25400"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4" name="Рисунок 103" descr="Маркер со сплошной заливкой">
            <a:extLst>
              <a:ext uri="{FF2B5EF4-FFF2-40B4-BE49-F238E27FC236}">
                <a16:creationId xmlns="" xmlns:a16="http://schemas.microsoft.com/office/drawing/2014/main" id="{AEB2BC66-8B47-1772-194B-9AFC1A3AF37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496149" y="3903359"/>
            <a:ext cx="180000" cy="180000"/>
          </a:xfrm>
          <a:prstGeom prst="rect">
            <a:avLst/>
          </a:prstGeom>
        </p:spPr>
      </p:pic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838929AE-7327-91BE-4508-E50940ED7B79}"/>
              </a:ext>
            </a:extLst>
          </p:cNvPr>
          <p:cNvSpPr txBox="1"/>
          <p:nvPr/>
        </p:nvSpPr>
        <p:spPr>
          <a:xfrm>
            <a:off x="7179344" y="4087360"/>
            <a:ext cx="9783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 км.</a:t>
            </a:r>
          </a:p>
          <a:p>
            <a:r>
              <a:rPr lang="ru-RU" sz="700" b="1" spc="-30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ч. 6 мин.</a:t>
            </a:r>
          </a:p>
        </p:txBody>
      </p:sp>
      <p:pic>
        <p:nvPicPr>
          <p:cNvPr id="237" name="Рисунок 236" descr="Конвертируемый со сплошной заливкой">
            <a:extLst>
              <a:ext uri="{FF2B5EF4-FFF2-40B4-BE49-F238E27FC236}">
                <a16:creationId xmlns="" xmlns:a16="http://schemas.microsoft.com/office/drawing/2014/main" id="{DA90A6E0-4D30-2B48-50C5-C8DC720D498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177869" y="3926668"/>
            <a:ext cx="180000" cy="18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B6A496C-B21E-5E62-E8B7-7BB436EC32D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DB829ED-5AD9-E391-3DCA-96E4C7799FF6}"/>
              </a:ext>
            </a:extLst>
          </p:cNvPr>
          <p:cNvSpPr txBox="1"/>
          <p:nvPr/>
        </p:nvSpPr>
        <p:spPr>
          <a:xfrm>
            <a:off x="588240" y="639730"/>
            <a:ext cx="912507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>
                <a:latin typeface="Arial" panose="020B0604020202020204" pitchFamily="34" charset="0"/>
                <a:cs typeface="Arial" panose="020B0604020202020204" pitchFamily="34" charset="0"/>
              </a:rPr>
              <a:t>ОБЩАЯ </a:t>
            </a:r>
            <a:r>
              <a:rPr lang="x-none" sz="2400" b="1" smtClean="0">
                <a:latin typeface="Arial" panose="020B0604020202020204" pitchFamily="34" charset="0"/>
                <a:cs typeface="Arial" panose="020B0604020202020204" pitchFamily="34" charset="0"/>
              </a:rPr>
              <a:t>ХАРАКТЕРИСТИКА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</a:t>
            </a:r>
            <a:r>
              <a:rPr lang="x-none" sz="2400" smtClean="0">
                <a:latin typeface="Arial" panose="020B0604020202020204" pitchFamily="34" charset="0"/>
                <a:cs typeface="Arial" panose="020B0604020202020204" pitchFamily="34" charset="0"/>
              </a:rPr>
              <a:t> МУНИЦИПАЛЬНОГО ОКРУГА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49921" y="1822886"/>
            <a:ext cx="4182941" cy="2725637"/>
          </a:xfrm>
          <a:prstGeom prst="flowChartAlternateProcess">
            <a:avLst/>
          </a:prstGeom>
          <a:solidFill>
            <a:srgbClr val="3399FF"/>
          </a:solidFill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2" name="Скругленный прямоугольник 1"/>
          <p:cNvSpPr/>
          <p:nvPr/>
        </p:nvSpPr>
        <p:spPr>
          <a:xfrm>
            <a:off x="483471" y="1482228"/>
            <a:ext cx="4620595" cy="1125942"/>
          </a:xfrm>
          <a:prstGeom prst="roundRect">
            <a:avLst/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16864" y="1482228"/>
            <a:ext cx="45039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253AA1"/>
                </a:solidFill>
              </a:rPr>
              <a:t>В 2020 </a:t>
            </a:r>
            <a:r>
              <a:rPr lang="ru-RU" sz="1100" b="1" dirty="0" smtClean="0">
                <a:solidFill>
                  <a:srgbClr val="253AA1"/>
                </a:solidFill>
              </a:rPr>
              <a:t>году город </a:t>
            </a:r>
            <a:r>
              <a:rPr lang="ru-RU" sz="1100" b="1" dirty="0">
                <a:solidFill>
                  <a:srgbClr val="253AA1"/>
                </a:solidFill>
              </a:rPr>
              <a:t>Ленинск-Кузнецкий стал шестым городом Кузбасса, </a:t>
            </a:r>
            <a:r>
              <a:rPr lang="ru-RU" sz="1100" b="1" dirty="0" smtClean="0">
                <a:solidFill>
                  <a:srgbClr val="253AA1"/>
                </a:solidFill>
              </a:rPr>
              <a:t>удостоенным </a:t>
            </a:r>
            <a:r>
              <a:rPr lang="ru-RU" sz="1100" b="1" dirty="0">
                <a:solidFill>
                  <a:srgbClr val="253AA1"/>
                </a:solidFill>
              </a:rPr>
              <a:t>регионального звания «Город трудовой доблести и воинской </a:t>
            </a:r>
            <a:r>
              <a:rPr lang="ru-RU" sz="1100" b="1" dirty="0" smtClean="0">
                <a:solidFill>
                  <a:srgbClr val="253AA1"/>
                </a:solidFill>
              </a:rPr>
              <a:t>славы</a:t>
            </a:r>
            <a:r>
              <a:rPr lang="ru-RU" sz="1100" b="1" dirty="0">
                <a:solidFill>
                  <a:srgbClr val="253AA1"/>
                </a:solidFill>
              </a:rPr>
              <a:t>»</a:t>
            </a:r>
          </a:p>
          <a:p>
            <a:r>
              <a:rPr lang="ru-RU" sz="1100" b="1" dirty="0">
                <a:solidFill>
                  <a:srgbClr val="253AA1"/>
                </a:solidFill>
              </a:rPr>
              <a:t>В 2025 </a:t>
            </a:r>
            <a:r>
              <a:rPr lang="ru-RU" sz="1100" b="1" dirty="0" smtClean="0">
                <a:solidFill>
                  <a:srgbClr val="253AA1"/>
                </a:solidFill>
              </a:rPr>
              <a:t>году городу Ленинску-Кузнецкому </a:t>
            </a:r>
            <a:r>
              <a:rPr lang="ru-RU" sz="1100" b="1" dirty="0">
                <a:solidFill>
                  <a:srgbClr val="253AA1"/>
                </a:solidFill>
              </a:rPr>
              <a:t>присвоено почетное звание </a:t>
            </a:r>
            <a:r>
              <a:rPr lang="ru-RU" sz="1100" b="1" dirty="0" smtClean="0">
                <a:solidFill>
                  <a:srgbClr val="253AA1"/>
                </a:solidFill>
              </a:rPr>
              <a:t>Российской Федерации </a:t>
            </a:r>
            <a:r>
              <a:rPr lang="ru-RU" sz="1100" b="1" dirty="0">
                <a:solidFill>
                  <a:srgbClr val="253AA1"/>
                </a:solidFill>
              </a:rPr>
              <a:t>«Город трудовой доблести</a:t>
            </a:r>
            <a:r>
              <a:rPr lang="ru-RU" sz="1100" b="1" dirty="0" smtClean="0">
                <a:solidFill>
                  <a:srgbClr val="253AA1"/>
                </a:solidFill>
              </a:rPr>
              <a:t>»</a:t>
            </a:r>
          </a:p>
          <a:p>
            <a:endParaRPr lang="ru-RU" sz="1100" b="1" dirty="0">
              <a:solidFill>
                <a:srgbClr val="253AA1"/>
              </a:solidFill>
            </a:endParaRPr>
          </a:p>
          <a:p>
            <a:endParaRPr lang="ru-RU" sz="11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424885" y="4945756"/>
            <a:ext cx="4107977" cy="1495484"/>
          </a:xfrm>
          <a:prstGeom prst="roundRect">
            <a:avLst/>
          </a:prstGeom>
          <a:noFill/>
          <a:ln>
            <a:solidFill>
              <a:srgbClr val="253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568287" y="4993125"/>
            <a:ext cx="37531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8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Объединенный Ленинск-Кузнецкий муниципальный округ является </a:t>
            </a:r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географическим </a:t>
            </a:r>
            <a:r>
              <a:rPr lang="ru-RU" sz="8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центром Кузбасса и </a:t>
            </a:r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потенциальным логистическим </a:t>
            </a:r>
            <a:r>
              <a:rPr lang="ru-RU" sz="8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центром, объединяющим крупнейшие города </a:t>
            </a:r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Юго-Западной Сибири: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Кемерово (71 км) 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Новосибирск (232,1 км)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Барнаул (308,7 км)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Новокузнецк (139 км)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Горно-Алтайск (488,8 км)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Томск (295 км)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Красноярск </a:t>
            </a:r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(611 км)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8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другие города и сельские </a:t>
            </a:r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территории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813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4</a:t>
            </a:fld>
            <a:endParaRPr lang="x-non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66" y="6580709"/>
            <a:ext cx="7383462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47" y="247412"/>
            <a:ext cx="9017000" cy="101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408295349"/>
              </p:ext>
            </p:extLst>
          </p:nvPr>
        </p:nvGraphicFramePr>
        <p:xfrm>
          <a:off x="572851" y="1288448"/>
          <a:ext cx="5855244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91570" y="6141493"/>
            <a:ext cx="12073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 2024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000" dirty="0" smtClean="0">
                <a:solidFill>
                  <a:srgbClr val="33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__2025</a:t>
            </a:r>
            <a:endParaRPr lang="ru-RU" sz="1000" dirty="0">
              <a:solidFill>
                <a:srgbClr val="3399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21319" y="1187355"/>
            <a:ext cx="2853827" cy="914400"/>
          </a:xfrm>
          <a:prstGeom prst="roundRect">
            <a:avLst/>
          </a:prstGeom>
          <a:solidFill>
            <a:srgbClr val="253A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СТРУКТУРА ОТГРУЖЕННОЙ ПРОДУКЦИИ ПО ВИДАМ ЭКОНОМИЧЕСКОЙ ДЕЯТЕЛЬНОСТИ</a:t>
            </a:r>
          </a:p>
          <a:p>
            <a:pPr algn="ctr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2025 ГОДУ (млн рублей)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967732041"/>
              </p:ext>
            </p:extLst>
          </p:nvPr>
        </p:nvGraphicFramePr>
        <p:xfrm>
          <a:off x="6608652" y="2419330"/>
          <a:ext cx="3005760" cy="2930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36568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Скругленный прямоугольник 73">
            <a:extLst>
              <a:ext uri="{FF2B5EF4-FFF2-40B4-BE49-F238E27FC236}">
                <a16:creationId xmlns="" xmlns:a16="http://schemas.microsoft.com/office/drawing/2014/main" id="{2B56E9F4-E4FE-07B5-1673-7C188D637F75}"/>
              </a:ext>
            </a:extLst>
          </p:cNvPr>
          <p:cNvSpPr/>
          <p:nvPr/>
        </p:nvSpPr>
        <p:spPr>
          <a:xfrm>
            <a:off x="7541908" y="4735913"/>
            <a:ext cx="2160000" cy="1977005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4E843EC5-B93D-014D-3D45-983FBD45BCAE}"/>
              </a:ext>
            </a:extLst>
          </p:cNvPr>
          <p:cNvSpPr txBox="1"/>
          <p:nvPr/>
        </p:nvSpPr>
        <p:spPr>
          <a:xfrm>
            <a:off x="7786222" y="5416125"/>
            <a:ext cx="152912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безработные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граждане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="" xmlns:a16="http://schemas.microsoft.com/office/drawing/2014/main" id="{3A2C6274-4B9B-F40B-8680-725F6BB96DFB}"/>
              </a:ext>
            </a:extLst>
          </p:cNvPr>
          <p:cNvSpPr/>
          <p:nvPr/>
        </p:nvSpPr>
        <p:spPr>
          <a:xfrm>
            <a:off x="5296225" y="4717945"/>
            <a:ext cx="2160000" cy="1994973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="" xmlns:a16="http://schemas.microsoft.com/office/drawing/2014/main" id="{45117FCB-FB0D-ACDC-38CA-B0524F5A8C72}"/>
              </a:ext>
            </a:extLst>
          </p:cNvPr>
          <p:cNvSpPr/>
          <p:nvPr/>
        </p:nvSpPr>
        <p:spPr>
          <a:xfrm>
            <a:off x="599063" y="1041492"/>
            <a:ext cx="4497839" cy="2376000"/>
          </a:xfrm>
          <a:prstGeom prst="roundRect">
            <a:avLst>
              <a:gd name="adj" fmla="val 10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РЫНОК ТРУДА. ДЕМОГРАФИЯ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5" name="Таблица 44">
            <a:extLst>
              <a:ext uri="{FF2B5EF4-FFF2-40B4-BE49-F238E27FC236}">
                <a16:creationId xmlns="" xmlns:a16="http://schemas.microsoft.com/office/drawing/2014/main" id="{01D18615-3BD4-9047-32C3-3CA2012B6F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77680"/>
              </p:ext>
            </p:extLst>
          </p:nvPr>
        </p:nvGraphicFramePr>
        <p:xfrm>
          <a:off x="5296225" y="1123950"/>
          <a:ext cx="4468390" cy="1765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0433">
                  <a:extLst>
                    <a:ext uri="{9D8B030D-6E8A-4147-A177-3AD203B41FA5}">
                      <a16:colId xmlns="" xmlns:a16="http://schemas.microsoft.com/office/drawing/2014/main" val="3318199641"/>
                    </a:ext>
                  </a:extLst>
                </a:gridCol>
                <a:gridCol w="498487">
                  <a:extLst>
                    <a:ext uri="{9D8B030D-6E8A-4147-A177-3AD203B41FA5}">
                      <a16:colId xmlns="" xmlns:a16="http://schemas.microsoft.com/office/drawing/2014/main" val="1343176932"/>
                    </a:ext>
                  </a:extLst>
                </a:gridCol>
                <a:gridCol w="1124460">
                  <a:extLst>
                    <a:ext uri="{9D8B030D-6E8A-4147-A177-3AD203B41FA5}">
                      <a16:colId xmlns="" xmlns:a16="http://schemas.microsoft.com/office/drawing/2014/main" val="2111604541"/>
                    </a:ext>
                  </a:extLst>
                </a:gridCol>
                <a:gridCol w="1095010">
                  <a:extLst>
                    <a:ext uri="{9D8B030D-6E8A-4147-A177-3AD203B41FA5}">
                      <a16:colId xmlns="" xmlns:a16="http://schemas.microsoft.com/office/drawing/2014/main" val="2298273598"/>
                    </a:ext>
                  </a:extLst>
                </a:gridCol>
              </a:tblGrid>
              <a:tr h="573143">
                <a:tc>
                  <a:txBody>
                    <a:bodyPr/>
                    <a:lstStyle/>
                    <a:p>
                      <a:pPr algn="ctr"/>
                      <a:r>
                        <a:rPr lang="x-none" sz="800" dirty="0"/>
                        <a:t>ПОКАЗАТЕЛИ</a:t>
                      </a:r>
                      <a:endParaRPr lang="x-none" sz="8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53A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800" dirty="0"/>
                        <a:t>ЕД. ИЗМ</a:t>
                      </a:r>
                      <a:endParaRPr lang="x-none" sz="8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53A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800" smtClean="0"/>
                        <a:t>202</a:t>
                      </a:r>
                      <a:r>
                        <a:rPr lang="ru-RU" sz="800" dirty="0" smtClean="0"/>
                        <a:t>4</a:t>
                      </a:r>
                      <a:r>
                        <a:rPr lang="x-none" sz="800" smtClean="0"/>
                        <a:t> </a:t>
                      </a:r>
                      <a:r>
                        <a:rPr lang="x-none" sz="800" dirty="0"/>
                        <a:t>ГОД</a:t>
                      </a:r>
                      <a:endParaRPr lang="x-none" sz="8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53A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800" smtClean="0"/>
                        <a:t>202</a:t>
                      </a:r>
                      <a:r>
                        <a:rPr lang="ru-RU" sz="800" dirty="0" smtClean="0"/>
                        <a:t>5</a:t>
                      </a:r>
                      <a:r>
                        <a:rPr lang="x-none" sz="800" smtClean="0"/>
                        <a:t> ГОД</a:t>
                      </a:r>
                      <a:r>
                        <a:rPr lang="ru-RU" sz="800" dirty="0" smtClean="0"/>
                        <a:t>А</a:t>
                      </a:r>
                      <a:endParaRPr lang="x-none" sz="8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53AA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8852991"/>
                  </a:ext>
                </a:extLst>
              </a:tr>
              <a:tr h="60764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средняя </a:t>
                      </a:r>
                      <a:r>
                        <a:rPr lang="x-none" sz="800" b="1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заработная </a:t>
                      </a:r>
                      <a:r>
                        <a:rPr lang="x-none" sz="800" b="1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плата </a:t>
                      </a:r>
                      <a:r>
                        <a:rPr lang="ru-RU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крупным и средним предприятиям Ленинск-Кузнецкого муниципального округа</a:t>
                      </a:r>
                      <a:endParaRPr lang="x-none" sz="8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800" b="1" dirty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  <a:endParaRPr lang="x-none" sz="8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82 026</a:t>
                      </a:r>
                      <a:endParaRPr lang="x-none" sz="8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89 034</a:t>
                      </a:r>
                      <a:endParaRPr lang="x-none" sz="8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635506270"/>
                  </a:ext>
                </a:extLst>
              </a:tr>
              <a:tr h="491813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 роста по отношению к предыдущему году</a:t>
                      </a:r>
                      <a:endParaRPr lang="x-none" sz="8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x-none" sz="8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118,3</a:t>
                      </a:r>
                      <a:endParaRPr lang="x-none" sz="8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108,5</a:t>
                      </a:r>
                      <a:endParaRPr lang="x-none" sz="800" b="1" i="0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423ED422-DF9E-9D1D-A2F9-831F081A251F}"/>
              </a:ext>
            </a:extLst>
          </p:cNvPr>
          <p:cNvSpPr txBox="1"/>
          <p:nvPr/>
        </p:nvSpPr>
        <p:spPr>
          <a:xfrm>
            <a:off x="5447258" y="4805318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0,5%</a:t>
            </a:r>
            <a:endParaRPr lang="x-none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BEBF4CEF-8376-EA30-4646-371E66EC9A7B}"/>
              </a:ext>
            </a:extLst>
          </p:cNvPr>
          <p:cNvSpPr txBox="1"/>
          <p:nvPr/>
        </p:nvSpPr>
        <p:spPr>
          <a:xfrm>
            <a:off x="5493935" y="543229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регистрируемая безработица 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Рисунок 70" descr="Отменить подписку со сплошной заливкой">
            <a:extLst>
              <a:ext uri="{FF2B5EF4-FFF2-40B4-BE49-F238E27FC236}">
                <a16:creationId xmlns="" xmlns:a16="http://schemas.microsoft.com/office/drawing/2014/main" id="{96BAE458-C0B9-5E94-E09C-84ADC48272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45523" y="4676843"/>
            <a:ext cx="360000" cy="360000"/>
          </a:xfrm>
          <a:prstGeom prst="rect">
            <a:avLst/>
          </a:prstGeom>
        </p:spPr>
      </p:pic>
      <p:pic>
        <p:nvPicPr>
          <p:cNvPr id="73" name="Рисунок 72" descr="Уменьшить со сплошной заливкой">
            <a:extLst>
              <a:ext uri="{FF2B5EF4-FFF2-40B4-BE49-F238E27FC236}">
                <a16:creationId xmlns="" xmlns:a16="http://schemas.microsoft.com/office/drawing/2014/main" id="{F7DE0371-C049-15C0-FB63-F322CF1A11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75490" y="4735913"/>
            <a:ext cx="360000" cy="360000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722792DB-D6F2-13EE-AD40-3281D52F5D03}"/>
              </a:ext>
            </a:extLst>
          </p:cNvPr>
          <p:cNvSpPr txBox="1"/>
          <p:nvPr/>
        </p:nvSpPr>
        <p:spPr>
          <a:xfrm>
            <a:off x="7816214" y="4848841"/>
            <a:ext cx="51804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381</a:t>
            </a:r>
            <a:endParaRPr lang="x-none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D265CD84-16A0-1463-24A7-04BB3B4AC8B8}"/>
              </a:ext>
            </a:extLst>
          </p:cNvPr>
          <p:cNvSpPr txBox="1"/>
          <p:nvPr/>
        </p:nvSpPr>
        <p:spPr>
          <a:xfrm>
            <a:off x="8334512" y="5033507"/>
            <a:ext cx="43254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259A5D2-BA6C-18B9-A53B-3BE1381C4120}"/>
              </a:ext>
            </a:extLst>
          </p:cNvPr>
          <p:cNvSpPr txBox="1"/>
          <p:nvPr/>
        </p:nvSpPr>
        <p:spPr>
          <a:xfrm>
            <a:off x="627015" y="662029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7D2CD61-52B2-2F21-B305-8346B1FF7764}"/>
              </a:ext>
            </a:extLst>
          </p:cNvPr>
          <p:cNvSpPr txBox="1"/>
          <p:nvPr/>
        </p:nvSpPr>
        <p:spPr>
          <a:xfrm>
            <a:off x="7816214" y="6246783"/>
            <a:ext cx="183968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</a:t>
            </a:r>
            <a:endParaRPr lang="ru-RU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31.12.2025</a:t>
            </a:r>
            <a:endParaRPr lang="x-none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D23F441-3CBA-940B-B7FB-81A8DF61A225}"/>
              </a:ext>
            </a:extLst>
          </p:cNvPr>
          <p:cNvSpPr txBox="1"/>
          <p:nvPr/>
        </p:nvSpPr>
        <p:spPr>
          <a:xfrm>
            <a:off x="5507925" y="6246783"/>
            <a:ext cx="1617598" cy="2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</a:t>
            </a: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31.12.2025</a:t>
            </a:r>
            <a:endParaRPr lang="x-none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948837"/>
              </p:ext>
            </p:extLst>
          </p:nvPr>
        </p:nvGraphicFramePr>
        <p:xfrm>
          <a:off x="5266725" y="3057098"/>
          <a:ext cx="4435183" cy="1505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228"/>
                <a:gridCol w="992582"/>
                <a:gridCol w="1247373"/>
              </a:tblGrid>
              <a:tr h="390475">
                <a:tc>
                  <a:txBody>
                    <a:bodyPr/>
                    <a:lstStyle/>
                    <a:p>
                      <a:pPr algn="ctr"/>
                      <a:endParaRPr lang="ru-RU" sz="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ПОКАЗАТЕЛИ</a:t>
                      </a:r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53A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 ИЗМ</a:t>
                      </a:r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53A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53AA1"/>
                    </a:solidFill>
                  </a:tcPr>
                </a:tc>
              </a:tr>
              <a:tr h="422413">
                <a:tc>
                  <a:txBody>
                    <a:bodyPr/>
                    <a:lstStyle/>
                    <a:p>
                      <a:endParaRPr lang="ru-RU" sz="8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Число родившихся</a:t>
                      </a:r>
                      <a:endParaRPr lang="ru-RU" sz="8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8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чел.</a:t>
                      </a:r>
                      <a:endParaRPr lang="ru-RU" sz="8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928</a:t>
                      </a:r>
                      <a:endParaRPr lang="ru-RU" sz="8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55463">
                <a:tc>
                  <a:txBody>
                    <a:bodyPr/>
                    <a:lstStyle/>
                    <a:p>
                      <a:endParaRPr lang="ru-RU" sz="8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Число умерших</a:t>
                      </a:r>
                      <a:endParaRPr lang="ru-RU" sz="8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8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чел.</a:t>
                      </a:r>
                      <a:endParaRPr lang="ru-RU" sz="8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8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2 213</a:t>
                      </a:r>
                      <a:endParaRPr lang="ru-RU" sz="8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37331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Сальдо естественного движения </a:t>
                      </a:r>
                    </a:p>
                    <a:p>
                      <a:r>
                        <a:rPr lang="ru-RU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(число родившихся</a:t>
                      </a:r>
                      <a:r>
                        <a:rPr lang="ru-RU" sz="800" b="1" baseline="0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«минус» умерших)</a:t>
                      </a:r>
                      <a:endParaRPr lang="ru-RU" sz="8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8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чел.</a:t>
                      </a:r>
                      <a:endParaRPr lang="ru-RU" sz="8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800" b="1" dirty="0" smtClean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800" b="1" dirty="0" smtClean="0">
                          <a:solidFill>
                            <a:srgbClr val="253AA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-1 285</a:t>
                      </a:r>
                      <a:endParaRPr lang="ru-RU" sz="800" b="1" dirty="0">
                        <a:solidFill>
                          <a:srgbClr val="253AA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632566008"/>
              </p:ext>
            </p:extLst>
          </p:nvPr>
        </p:nvGraphicFramePr>
        <p:xfrm>
          <a:off x="3132834" y="1570008"/>
          <a:ext cx="1821303" cy="1405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463819" y="3309991"/>
            <a:ext cx="908469" cy="365125"/>
          </a:xfrm>
        </p:spPr>
        <p:txBody>
          <a:bodyPr/>
          <a:lstStyle/>
          <a:p>
            <a:r>
              <a:rPr lang="ru-RU" sz="8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*к 2024 году</a:t>
            </a:r>
            <a:endParaRPr lang="x-none" sz="80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344253808"/>
              </p:ext>
            </p:extLst>
          </p:nvPr>
        </p:nvGraphicFramePr>
        <p:xfrm>
          <a:off x="594117" y="3714560"/>
          <a:ext cx="4442562" cy="2637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507558820"/>
              </p:ext>
            </p:extLst>
          </p:nvPr>
        </p:nvGraphicFramePr>
        <p:xfrm>
          <a:off x="627016" y="1214909"/>
          <a:ext cx="3396544" cy="1769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1173103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Рисунок 134" descr="Посевы со сплошной заливкой">
            <a:extLst>
              <a:ext uri="{FF2B5EF4-FFF2-40B4-BE49-F238E27FC236}">
                <a16:creationId xmlns="" xmlns:a16="http://schemas.microsoft.com/office/drawing/2014/main" id="{9A813BFB-987D-79B3-9F3C-24EA109F9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2397" y="5148969"/>
            <a:ext cx="360000" cy="360000"/>
          </a:xfrm>
          <a:prstGeom prst="rect">
            <a:avLst/>
          </a:prstGeom>
        </p:spPr>
      </p:pic>
      <p:pic>
        <p:nvPicPr>
          <p:cNvPr id="131" name="Рисунок 130" descr="Холмы со сплошной заливкой">
            <a:extLst>
              <a:ext uri="{FF2B5EF4-FFF2-40B4-BE49-F238E27FC236}">
                <a16:creationId xmlns="" xmlns:a16="http://schemas.microsoft.com/office/drawing/2014/main" id="{50B1F77A-2D91-C5DF-2A6E-FCA200EB9E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30878" y="2748060"/>
            <a:ext cx="360000" cy="360000"/>
          </a:xfrm>
          <a:prstGeom prst="rect">
            <a:avLst/>
          </a:prstGeom>
        </p:spPr>
      </p:pic>
      <p:pic>
        <p:nvPicPr>
          <p:cNvPr id="101" name="Рисунок 100" descr="Сельское хозяйство со сплошной заливкой">
            <a:extLst>
              <a:ext uri="{FF2B5EF4-FFF2-40B4-BE49-F238E27FC236}">
                <a16:creationId xmlns="" xmlns:a16="http://schemas.microsoft.com/office/drawing/2014/main" id="{208E3681-9B4F-4B33-A212-E62D0B4EF4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0576" y="5567443"/>
            <a:ext cx="360000" cy="360000"/>
          </a:xfrm>
          <a:prstGeom prst="rect">
            <a:avLst/>
          </a:prstGeom>
        </p:spPr>
      </p:pic>
      <p:pic>
        <p:nvPicPr>
          <p:cNvPr id="97" name="Рисунок 96" descr="Елка со сплошной заливкой">
            <a:extLst>
              <a:ext uri="{FF2B5EF4-FFF2-40B4-BE49-F238E27FC236}">
                <a16:creationId xmlns="" xmlns:a16="http://schemas.microsoft.com/office/drawing/2014/main" id="{DADC01F5-858C-9B08-635B-475B0B49673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5622" y="4958246"/>
            <a:ext cx="360000" cy="360000"/>
          </a:xfrm>
          <a:prstGeom prst="rect">
            <a:avLst/>
          </a:prstGeom>
        </p:spPr>
      </p:pic>
      <p:sp>
        <p:nvSpPr>
          <p:cNvPr id="39" name="Скругленный прямоугольник 38">
            <a:extLst>
              <a:ext uri="{FF2B5EF4-FFF2-40B4-BE49-F238E27FC236}">
                <a16:creationId xmlns="" xmlns:a16="http://schemas.microsoft.com/office/drawing/2014/main" id="{27DC45EC-6B72-FC57-F6E6-430D336317AA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="" xmlns:a16="http://schemas.microsoft.com/office/drawing/2014/main" id="{6C471008-A80D-1F1B-BC66-2067DA06313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253AA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КЛИМАТ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F7E90DD8-F625-774B-4916-57BEE3A50CB4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="" xmlns:a16="http://schemas.microsoft.com/office/drawing/2014/main" id="{2F259C10-BB78-48DB-70DD-10B33B701093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253AA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ЛЕСА И ПОЧВЫ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="" xmlns:a16="http://schemas.microsoft.com/office/drawing/2014/main" id="{601F0F1B-D35B-D76C-54E6-EAC417466077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253AA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МЕСТОРОЖДЕНИЯ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="" xmlns:a16="http://schemas.microsoft.com/office/drawing/2014/main" id="{AE91EFE9-B67B-0E7F-6272-816E1137AE9A}"/>
              </a:ext>
            </a:extLst>
          </p:cNvPr>
          <p:cNvSpPr/>
          <p:nvPr/>
        </p:nvSpPr>
        <p:spPr>
          <a:xfrm>
            <a:off x="5286115" y="4824775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="" xmlns:a16="http://schemas.microsoft.com/office/drawing/2014/main" id="{38997C38-2D25-2F3C-467D-A9A159CF5BA9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253AA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ЗЕМЛИ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D1C4A423-2228-521E-E06B-9B389FC0E335}"/>
              </a:ext>
            </a:extLst>
          </p:cNvPr>
          <p:cNvSpPr txBox="1"/>
          <p:nvPr/>
        </p:nvSpPr>
        <p:spPr>
          <a:xfrm>
            <a:off x="836421" y="2424918"/>
            <a:ext cx="347494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умеренный, континентальный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0282E4-2CCC-CE9A-16F7-CC2F77DF86AD}"/>
              </a:ext>
            </a:extLst>
          </p:cNvPr>
          <p:cNvSpPr txBox="1"/>
          <p:nvPr/>
        </p:nvSpPr>
        <p:spPr>
          <a:xfrm>
            <a:off x="1201368" y="2758783"/>
            <a:ext cx="186883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зимы  -16,7℃</a:t>
            </a: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лета  + 19℃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A94ACB4A-9A05-F909-1488-4F131CC71B1A}"/>
              </a:ext>
            </a:extLst>
          </p:cNvPr>
          <p:cNvSpPr txBox="1"/>
          <p:nvPr/>
        </p:nvSpPr>
        <p:spPr>
          <a:xfrm>
            <a:off x="1201369" y="3214845"/>
            <a:ext cx="163257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реднее 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годовое количество </a:t>
            </a: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осадков </a:t>
            </a:r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430 </a:t>
            </a: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мм</a:t>
            </a:r>
          </a:p>
        </p:txBody>
      </p:sp>
      <p:pic>
        <p:nvPicPr>
          <p:cNvPr id="80" name="Рисунок 79" descr="Термометр со сплошной заливкой">
            <a:extLst>
              <a:ext uri="{FF2B5EF4-FFF2-40B4-BE49-F238E27FC236}">
                <a16:creationId xmlns="" xmlns:a16="http://schemas.microsoft.com/office/drawing/2014/main" id="{03905552-1267-3947-ED33-DA92CDF30FE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70576" y="2748060"/>
            <a:ext cx="360000" cy="360000"/>
          </a:xfrm>
          <a:prstGeom prst="rect">
            <a:avLst/>
          </a:prstGeom>
        </p:spPr>
      </p:pic>
      <p:pic>
        <p:nvPicPr>
          <p:cNvPr id="84" name="Рисунок 83" descr="Дождь со сплошной заливкой">
            <a:extLst>
              <a:ext uri="{FF2B5EF4-FFF2-40B4-BE49-F238E27FC236}">
                <a16:creationId xmlns="" xmlns:a16="http://schemas.microsoft.com/office/drawing/2014/main" id="{870DB04A-3422-E267-D9B9-AF7EB3B4945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70576" y="3218061"/>
            <a:ext cx="360000" cy="360000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E1B2EC90-8DAE-0957-5D26-BE6AB5E7E7C7}"/>
              </a:ext>
            </a:extLst>
          </p:cNvPr>
          <p:cNvSpPr txBox="1"/>
          <p:nvPr/>
        </p:nvSpPr>
        <p:spPr>
          <a:xfrm>
            <a:off x="1275778" y="5076869"/>
            <a:ext cx="129811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лесной фонд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4,3 тыс. га</a:t>
            </a:r>
            <a:endParaRPr lang="ru-RU" sz="9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9BFF0E25-DFAE-46E7-0CAB-F8151F107F4C}"/>
              </a:ext>
            </a:extLst>
          </p:cNvPr>
          <p:cNvSpPr txBox="1"/>
          <p:nvPr/>
        </p:nvSpPr>
        <p:spPr>
          <a:xfrm>
            <a:off x="1275778" y="5567443"/>
            <a:ext cx="153199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</a:t>
            </a:r>
            <a:endParaRPr lang="en-US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="" xmlns:a16="http://schemas.microsoft.com/office/drawing/2014/main" id="{3DE3B28B-9C2A-C4FD-BC1D-17B55EA166BC}"/>
              </a:ext>
            </a:extLst>
          </p:cNvPr>
          <p:cNvSpPr txBox="1"/>
          <p:nvPr/>
        </p:nvSpPr>
        <p:spPr>
          <a:xfrm>
            <a:off x="1275777" y="5773555"/>
            <a:ext cx="34083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преобладают черноземные, </a:t>
            </a:r>
            <a:endParaRPr lang="ru-RU" sz="900" b="1" spc="-3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b="1" spc="-3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темно-серые</a:t>
            </a:r>
            <a:r>
              <a:rPr lang="ru-RU" sz="9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слабоподзолистые</a:t>
            </a:r>
            <a:endParaRPr lang="ru-RU" sz="9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="" xmlns:a16="http://schemas.microsoft.com/office/drawing/2014/main" id="{394B33CE-DA6F-7903-8552-2F4E10758830}"/>
              </a:ext>
            </a:extLst>
          </p:cNvPr>
          <p:cNvSpPr txBox="1"/>
          <p:nvPr/>
        </p:nvSpPr>
        <p:spPr>
          <a:xfrm>
            <a:off x="5846493" y="5208092"/>
            <a:ext cx="15316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с/х назначения</a:t>
            </a:r>
          </a:p>
          <a:p>
            <a:r>
              <a:rPr lang="ru-RU" sz="9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198,6 </a:t>
            </a: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га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="" xmlns:a16="http://schemas.microsoft.com/office/drawing/2014/main" id="{F2232438-0B4C-EE5D-F317-B1A618F94DAC}"/>
              </a:ext>
            </a:extLst>
          </p:cNvPr>
          <p:cNvSpPr txBox="1"/>
          <p:nvPr/>
        </p:nvSpPr>
        <p:spPr>
          <a:xfrm>
            <a:off x="5846493" y="5721986"/>
            <a:ext cx="17025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промышленности</a:t>
            </a:r>
          </a:p>
          <a:p>
            <a:r>
              <a:rPr lang="ru-RU" sz="9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13,2 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га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="" xmlns:a16="http://schemas.microsoft.com/office/drawing/2014/main" id="{22D72C5B-E6A0-1041-A71A-27D5324B5B6E}"/>
              </a:ext>
            </a:extLst>
          </p:cNvPr>
          <p:cNvSpPr txBox="1"/>
          <p:nvPr/>
        </p:nvSpPr>
        <p:spPr>
          <a:xfrm>
            <a:off x="5868434" y="2395683"/>
            <a:ext cx="1737629" cy="14619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каменный уголь</a:t>
            </a: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90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строительный </a:t>
            </a: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камень</a:t>
            </a: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строительные пески</a:t>
            </a: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варцевые пески</a:t>
            </a: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90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гравий</a:t>
            </a:r>
          </a:p>
          <a:p>
            <a:pPr>
              <a:lnSpc>
                <a:spcPts val="620"/>
              </a:lnSpc>
            </a:pPr>
            <a:endParaRPr lang="ru-RU" sz="90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известняк</a:t>
            </a: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90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ирпичные глины</a:t>
            </a: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90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арганец</a:t>
            </a: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золото</a:t>
            </a: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" name="Рисунок 132" descr="Производство со сплошной заливкой">
            <a:extLst>
              <a:ext uri="{FF2B5EF4-FFF2-40B4-BE49-F238E27FC236}">
                <a16:creationId xmlns="" xmlns:a16="http://schemas.microsoft.com/office/drawing/2014/main" id="{B1E22031-B859-A4F3-7118-A7C6CB50C7A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409475" y="5660008"/>
            <a:ext cx="360000" cy="360000"/>
          </a:xfrm>
          <a:prstGeom prst="rect">
            <a:avLst/>
          </a:prstGeom>
        </p:spPr>
      </p:pic>
      <p:sp>
        <p:nvSpPr>
          <p:cNvPr id="153" name="Скругленный прямоугольник 152">
            <a:extLst>
              <a:ext uri="{FF2B5EF4-FFF2-40B4-BE49-F238E27FC236}">
                <a16:creationId xmlns="" xmlns:a16="http://schemas.microsoft.com/office/drawing/2014/main" id="{CF61200C-1B4F-94A8-B2A9-63CB92B95149}"/>
              </a:ext>
            </a:extLst>
          </p:cNvPr>
          <p:cNvSpPr/>
          <p:nvPr/>
        </p:nvSpPr>
        <p:spPr>
          <a:xfrm>
            <a:off x="5297771" y="2265996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3617829-9ABE-B8DA-2750-51342286CCBC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294" y="5382318"/>
            <a:ext cx="36036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188656" y="5449464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900" b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емли водного фонда</a:t>
            </a:r>
            <a:endParaRPr lang="ru-RU" sz="9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 тыс. га</a:t>
            </a:r>
            <a:endParaRPr lang="ru-RU" sz="900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202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Скругленный прямоугольник 248">
            <a:extLst>
              <a:ext uri="{FF2B5EF4-FFF2-40B4-BE49-F238E27FC236}">
                <a16:creationId xmlns="" xmlns:a16="http://schemas.microsoft.com/office/drawing/2014/main" id="{A4503707-C842-55D2-8184-C2281EB1EB33}"/>
              </a:ext>
            </a:extLst>
          </p:cNvPr>
          <p:cNvSpPr/>
          <p:nvPr/>
        </p:nvSpPr>
        <p:spPr>
          <a:xfrm>
            <a:off x="7285299" y="1892899"/>
            <a:ext cx="2417804" cy="4363550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                  </a:t>
            </a:r>
            <a:r>
              <a:rPr lang="ru-RU" sz="16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1 888</a:t>
            </a:r>
          </a:p>
          <a:p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чреждений         </a:t>
            </a:r>
            <a:r>
              <a:rPr lang="ru-RU" sz="10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дополнительного образования</a:t>
            </a:r>
          </a:p>
          <a:p>
            <a:pPr marL="342900" indent="-342900">
              <a:buAutoNum type="arabicPlain" startAt="33"/>
            </a:pPr>
            <a:r>
              <a:rPr lang="ru-RU" sz="16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ru-RU" sz="16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606</a:t>
            </a:r>
            <a:r>
              <a:rPr lang="ru-RU" sz="16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иблиотеки          </a:t>
            </a:r>
            <a:r>
              <a:rPr lang="ru-RU" sz="10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человек</a:t>
            </a:r>
          </a:p>
          <a:p>
            <a:r>
              <a:rPr lang="ru-RU" sz="10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ru-RU" sz="10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посетило</a:t>
            </a:r>
            <a:endParaRPr lang="ru-RU" sz="1000" b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sz="10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дворцов            </a:t>
            </a:r>
            <a:r>
              <a:rPr lang="ru-RU" sz="16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1 143 </a:t>
            </a:r>
            <a:r>
              <a:rPr lang="ru-RU" sz="10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</a:t>
            </a:r>
          </a:p>
          <a:p>
            <a:r>
              <a:rPr lang="ru-RU" sz="10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домов культуры   </a:t>
            </a:r>
            <a:r>
              <a:rPr lang="ru-RU" sz="11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  <a:p>
            <a:r>
              <a:rPr lang="ru-RU" sz="11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посетило</a:t>
            </a:r>
          </a:p>
          <a:p>
            <a:endParaRPr lang="ru-RU" sz="1100" b="1" dirty="0" smtClean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6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музея                </a:t>
            </a:r>
            <a:r>
              <a:rPr lang="ru-RU" sz="11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посетило</a:t>
            </a:r>
          </a:p>
          <a:p>
            <a:r>
              <a:rPr lang="ru-RU" sz="16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                  </a:t>
            </a:r>
            <a:r>
              <a:rPr lang="ru-RU" sz="11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100 </a:t>
            </a:r>
          </a:p>
          <a:p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выставочный      </a:t>
            </a:r>
            <a:r>
              <a:rPr lang="ru-RU" sz="1000" b="1" dirty="0" err="1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тыс.человека</a:t>
            </a:r>
            <a:endParaRPr lang="ru-RU" sz="1000" b="1" dirty="0" smtClean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</a:t>
            </a:r>
          </a:p>
          <a:p>
            <a:endParaRPr lang="ru-RU" sz="11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105</a:t>
            </a:r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объектов</a:t>
            </a:r>
          </a:p>
          <a:p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ультурного </a:t>
            </a:r>
          </a:p>
          <a:p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аследия</a:t>
            </a:r>
          </a:p>
          <a:p>
            <a:r>
              <a:rPr lang="ru-RU" sz="16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</a:t>
            </a:r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памятников</a:t>
            </a:r>
          </a:p>
          <a:p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археологии</a:t>
            </a:r>
          </a:p>
          <a:p>
            <a:endParaRPr lang="x-none" sz="1100" b="1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0" name="Скругленный прямоугольник 249">
            <a:extLst>
              <a:ext uri="{FF2B5EF4-FFF2-40B4-BE49-F238E27FC236}">
                <a16:creationId xmlns="" xmlns:a16="http://schemas.microsoft.com/office/drawing/2014/main" id="{C88591C5-A285-4ADE-F36B-04A9A72B35EF}"/>
              </a:ext>
            </a:extLst>
          </p:cNvPr>
          <p:cNvSpPr/>
          <p:nvPr/>
        </p:nvSpPr>
        <p:spPr>
          <a:xfrm>
            <a:off x="7283395" y="962523"/>
            <a:ext cx="2419708" cy="775596"/>
          </a:xfrm>
          <a:prstGeom prst="roundRect">
            <a:avLst>
              <a:gd name="adj" fmla="val 29072"/>
            </a:avLst>
          </a:prstGeom>
          <a:solidFill>
            <a:srgbClr val="253AA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КУЛЬТУРА И ИСКУССТВО</a:t>
            </a:r>
            <a:endParaRPr lang="x-none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="" xmlns:a16="http://schemas.microsoft.com/office/drawing/2014/main" id="{D65F193D-8DB6-299A-5C0F-01B3FC0F7ECB}"/>
              </a:ext>
            </a:extLst>
          </p:cNvPr>
          <p:cNvSpPr/>
          <p:nvPr/>
        </p:nvSpPr>
        <p:spPr>
          <a:xfrm>
            <a:off x="627016" y="101528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253AA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ОБРАЗОВАНИЕ</a:t>
            </a:r>
          </a:p>
        </p:txBody>
      </p:sp>
      <p:pic>
        <p:nvPicPr>
          <p:cNvPr id="38" name="Рисунок 37" descr="Квадратная академическая шапочка со сплошной заливкой">
            <a:extLst>
              <a:ext uri="{FF2B5EF4-FFF2-40B4-BE49-F238E27FC236}">
                <a16:creationId xmlns="" xmlns:a16="http://schemas.microsoft.com/office/drawing/2014/main" id="{FFA05D91-7D65-3FD5-3A8C-B8DBE3F1C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0424" y="1170321"/>
            <a:ext cx="360000" cy="360000"/>
          </a:xfrm>
          <a:prstGeom prst="rect">
            <a:avLst/>
          </a:prstGeom>
        </p:spPr>
      </p:pic>
      <p:cxnSp>
        <p:nvCxnSpPr>
          <p:cNvPr id="53" name="Прямая соединительная линия 52">
            <a:extLst>
              <a:ext uri="{FF2B5EF4-FFF2-40B4-BE49-F238E27FC236}">
                <a16:creationId xmlns="" xmlns:a16="http://schemas.microsoft.com/office/drawing/2014/main" id="{BDF2D16B-1BE3-EA25-8DF1-54012BAE852A}"/>
              </a:ext>
            </a:extLst>
          </p:cNvPr>
          <p:cNvCxnSpPr>
            <a:cxnSpLocks/>
          </p:cNvCxnSpPr>
          <p:nvPr/>
        </p:nvCxnSpPr>
        <p:spPr>
          <a:xfrm>
            <a:off x="1720735" y="2439744"/>
            <a:ext cx="0" cy="3698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Скругленный прямоугольник 178">
            <a:extLst>
              <a:ext uri="{FF2B5EF4-FFF2-40B4-BE49-F238E27FC236}">
                <a16:creationId xmlns="" xmlns:a16="http://schemas.microsoft.com/office/drawing/2014/main" id="{015033BA-BEB5-3488-3407-C2E590FFA5D9}"/>
              </a:ext>
            </a:extLst>
          </p:cNvPr>
          <p:cNvSpPr/>
          <p:nvPr/>
        </p:nvSpPr>
        <p:spPr>
          <a:xfrm>
            <a:off x="3032546" y="1874992"/>
            <a:ext cx="1905682" cy="4336255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rgbClr val="FF0000"/>
              </a:solidFill>
            </a:endParaRPr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="" xmlns:a16="http://schemas.microsoft.com/office/drawing/2014/main" id="{F630E29E-4C57-8581-5AD9-D1B81A96CB3A}"/>
              </a:ext>
            </a:extLst>
          </p:cNvPr>
          <p:cNvSpPr/>
          <p:nvPr/>
        </p:nvSpPr>
        <p:spPr>
          <a:xfrm>
            <a:off x="3044743" y="1015282"/>
            <a:ext cx="1893485" cy="775596"/>
          </a:xfrm>
          <a:prstGeom prst="roundRect">
            <a:avLst>
              <a:gd name="adj" fmla="val 29072"/>
            </a:avLst>
          </a:prstGeom>
          <a:solidFill>
            <a:srgbClr val="253AA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F1F1F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ЗДРАВОХРАНЕНИЕ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="" xmlns:a16="http://schemas.microsoft.com/office/drawing/2014/main" id="{61D43FCF-407D-2AD7-EC25-AC6EB4BF6BF0}"/>
              </a:ext>
            </a:extLst>
          </p:cNvPr>
          <p:cNvSpPr txBox="1"/>
          <p:nvPr/>
        </p:nvSpPr>
        <p:spPr>
          <a:xfrm>
            <a:off x="3074726" y="2131967"/>
            <a:ext cx="19961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государственное медицинское учреждение</a:t>
            </a:r>
            <a:endParaRPr lang="en-US" sz="1100" b="1" spc="-2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="" xmlns:a16="http://schemas.microsoft.com/office/drawing/2014/main" id="{D598D17E-8B89-4579-B8F4-45F84F356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11485" y="1096042"/>
            <a:ext cx="360000" cy="360000"/>
          </a:xfrm>
          <a:prstGeom prst="rect">
            <a:avLst/>
          </a:prstGeom>
        </p:spPr>
      </p:pic>
      <p:sp>
        <p:nvSpPr>
          <p:cNvPr id="212" name="TextBox 211">
            <a:extLst>
              <a:ext uri="{FF2B5EF4-FFF2-40B4-BE49-F238E27FC236}">
                <a16:creationId xmlns="" xmlns:a16="http://schemas.microsoft.com/office/drawing/2014/main" id="{333EE292-1A91-AA33-C08E-2950E0E02A61}"/>
              </a:ext>
            </a:extLst>
          </p:cNvPr>
          <p:cNvSpPr txBox="1"/>
          <p:nvPr/>
        </p:nvSpPr>
        <p:spPr>
          <a:xfrm>
            <a:off x="3074726" y="2747520"/>
            <a:ext cx="1836627" cy="25519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оликлиник</a:t>
            </a:r>
          </a:p>
          <a:p>
            <a:pPr>
              <a:lnSpc>
                <a:spcPts val="1220"/>
              </a:lnSpc>
            </a:pPr>
            <a:endParaRPr lang="ru-RU" sz="1600" b="1" spc="-50" dirty="0" smtClean="0">
              <a:solidFill>
                <a:srgbClr val="46559F"/>
              </a:solidFill>
              <a:latin typeface="Arial"/>
              <a:cs typeface="Arial"/>
            </a:endParaRPr>
          </a:p>
          <a:p>
            <a:pPr>
              <a:lnSpc>
                <a:spcPts val="1220"/>
              </a:lnSpc>
            </a:pPr>
            <a:r>
              <a:rPr lang="ru-RU" sz="1600" b="1" spc="-50" dirty="0" smtClean="0">
                <a:solidFill>
                  <a:srgbClr val="46559F"/>
                </a:solidFill>
                <a:latin typeface="Arial"/>
                <a:cs typeface="Arial"/>
              </a:rPr>
              <a:t>2</a:t>
            </a:r>
            <a:endParaRPr lang="ru-RU" sz="16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2700" marR="5080" lvl="0" defTabSz="914400">
              <a:lnSpc>
                <a:spcPts val="1200"/>
              </a:lnSpc>
              <a:spcBef>
                <a:spcPts val="55"/>
              </a:spcBef>
              <a:defRPr/>
            </a:pPr>
            <a:r>
              <a:rPr lang="ru-RU" sz="1100" b="1" kern="0" spc="-10" dirty="0" smtClean="0">
                <a:solidFill>
                  <a:srgbClr val="46559F"/>
                </a:solidFill>
                <a:latin typeface="Arial"/>
                <a:cs typeface="Arial"/>
              </a:rPr>
              <a:t>стоматологические поликлиники</a:t>
            </a:r>
            <a:endParaRPr lang="en-US" sz="1100" b="1" kern="0" spc="-10" dirty="0" smtClean="0">
              <a:solidFill>
                <a:srgbClr val="46559F"/>
              </a:solidFill>
              <a:latin typeface="Arial"/>
              <a:cs typeface="Arial"/>
            </a:endParaRPr>
          </a:p>
          <a:p>
            <a:pPr marL="12700" marR="5080" lvl="0" defTabSz="914400">
              <a:lnSpc>
                <a:spcPts val="1200"/>
              </a:lnSpc>
              <a:spcBef>
                <a:spcPts val="55"/>
              </a:spcBef>
              <a:defRPr/>
            </a:pPr>
            <a:endParaRPr lang="en-US" sz="1100" b="1" kern="0" spc="-10" dirty="0">
              <a:solidFill>
                <a:srgbClr val="46559F"/>
              </a:solidFill>
              <a:latin typeface="Arial"/>
              <a:cs typeface="Arial"/>
            </a:endParaRPr>
          </a:p>
          <a:p>
            <a:pPr marL="12700" marR="5080" lvl="0" defTabSz="914400">
              <a:lnSpc>
                <a:spcPts val="1200"/>
              </a:lnSpc>
              <a:spcBef>
                <a:spcPts val="55"/>
              </a:spcBef>
              <a:defRPr/>
            </a:pPr>
            <a:r>
              <a:rPr lang="ru-RU" sz="1600" b="1" kern="0" spc="-10" dirty="0" smtClean="0">
                <a:solidFill>
                  <a:srgbClr val="46559F"/>
                </a:solidFill>
                <a:latin typeface="Arial"/>
                <a:cs typeface="Arial"/>
              </a:rPr>
              <a:t>2</a:t>
            </a:r>
          </a:p>
          <a:p>
            <a:pPr marL="12700" marR="5080" lvl="0" defTabSz="914400">
              <a:lnSpc>
                <a:spcPts val="1200"/>
              </a:lnSpc>
              <a:spcBef>
                <a:spcPts val="55"/>
              </a:spcBef>
              <a:defRPr/>
            </a:pPr>
            <a:r>
              <a:rPr lang="ru-RU" sz="1100" b="1" kern="0" spc="-10" dirty="0" smtClean="0">
                <a:solidFill>
                  <a:srgbClr val="46559F"/>
                </a:solidFill>
                <a:latin typeface="Arial"/>
                <a:cs typeface="Arial"/>
              </a:rPr>
              <a:t>врачебные амбулатории</a:t>
            </a:r>
          </a:p>
          <a:p>
            <a:pPr marL="12700" marR="5080" lvl="0" defTabSz="914400">
              <a:lnSpc>
                <a:spcPts val="1200"/>
              </a:lnSpc>
              <a:spcBef>
                <a:spcPts val="55"/>
              </a:spcBef>
              <a:defRPr/>
            </a:pPr>
            <a:endParaRPr lang="ru-RU" sz="1100" b="1" kern="0" spc="-10" dirty="0" smtClean="0">
              <a:solidFill>
                <a:srgbClr val="46559F"/>
              </a:solidFill>
              <a:latin typeface="Arial"/>
              <a:cs typeface="Arial"/>
            </a:endParaRPr>
          </a:p>
          <a:p>
            <a:pPr marL="12700" marR="5080" lvl="0" defTabSz="914400">
              <a:lnSpc>
                <a:spcPts val="1200"/>
              </a:lnSpc>
              <a:spcBef>
                <a:spcPts val="55"/>
              </a:spcBef>
              <a:defRPr/>
            </a:pPr>
            <a:endParaRPr lang="ru-RU" sz="1100" b="1" kern="0" spc="-10" dirty="0" smtClean="0">
              <a:solidFill>
                <a:srgbClr val="46559F"/>
              </a:solidFill>
              <a:latin typeface="Arial"/>
              <a:cs typeface="Arial"/>
            </a:endParaRPr>
          </a:p>
          <a:p>
            <a:pPr marL="12700" marR="5080" lvl="0" defTabSz="914400">
              <a:lnSpc>
                <a:spcPts val="1200"/>
              </a:lnSpc>
              <a:spcBef>
                <a:spcPts val="55"/>
              </a:spcBef>
              <a:defRPr/>
            </a:pPr>
            <a:endParaRPr lang="ru-RU" sz="1100" b="1" kern="0" spc="-20" dirty="0">
              <a:solidFill>
                <a:srgbClr val="46559F"/>
              </a:solidFill>
              <a:latin typeface="Arial"/>
              <a:cs typeface="Arial"/>
            </a:endParaRPr>
          </a:p>
          <a:p>
            <a:pPr>
              <a:lnSpc>
                <a:spcPts val="1220"/>
              </a:lnSpc>
            </a:pPr>
            <a:endParaRPr lang="ru-RU" sz="1100" b="1" spc="-2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6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едицинских центров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="" xmlns:a16="http://schemas.microsoft.com/office/drawing/2014/main" id="{CBA971FD-D4A6-8177-6CB5-D1248DEDE809}"/>
              </a:ext>
            </a:extLst>
          </p:cNvPr>
          <p:cNvSpPr txBox="1"/>
          <p:nvPr/>
        </p:nvSpPr>
        <p:spPr>
          <a:xfrm>
            <a:off x="3051565" y="4352925"/>
            <a:ext cx="142434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</a:t>
            </a:r>
          </a:p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фельдшерско-акушерских пунктов</a:t>
            </a:r>
          </a:p>
        </p:txBody>
      </p:sp>
      <p:sp>
        <p:nvSpPr>
          <p:cNvPr id="221" name="Скругленный прямоугольник 220">
            <a:extLst>
              <a:ext uri="{FF2B5EF4-FFF2-40B4-BE49-F238E27FC236}">
                <a16:creationId xmlns="" xmlns:a16="http://schemas.microsoft.com/office/drawing/2014/main" id="{020D1684-D52C-C2EC-5298-DD660550B672}"/>
              </a:ext>
            </a:extLst>
          </p:cNvPr>
          <p:cNvSpPr/>
          <p:nvPr/>
        </p:nvSpPr>
        <p:spPr>
          <a:xfrm>
            <a:off x="5150592" y="1892898"/>
            <a:ext cx="1944558" cy="431834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="" xmlns:a16="http://schemas.microsoft.com/office/drawing/2014/main" id="{70CF21A7-ECCA-575E-B550-FE0CE411467E}"/>
              </a:ext>
            </a:extLst>
          </p:cNvPr>
          <p:cNvSpPr/>
          <p:nvPr/>
        </p:nvSpPr>
        <p:spPr>
          <a:xfrm>
            <a:off x="5080743" y="1004503"/>
            <a:ext cx="1944558" cy="775596"/>
          </a:xfrm>
          <a:prstGeom prst="roundRect">
            <a:avLst>
              <a:gd name="adj" fmla="val 29072"/>
            </a:avLst>
          </a:prstGeom>
          <a:solidFill>
            <a:srgbClr val="253AA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F1F1F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СПОРТ</a:t>
            </a:r>
            <a:endParaRPr lang="x-none" dirty="0">
              <a:solidFill>
                <a:srgbClr val="F1F1F1"/>
              </a:solidFill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="" xmlns:a16="http://schemas.microsoft.com/office/drawing/2014/main" id="{8AAF981A-A158-7FA2-DCCE-482787BE82A1}"/>
              </a:ext>
            </a:extLst>
          </p:cNvPr>
          <p:cNvSpPr txBox="1"/>
          <p:nvPr/>
        </p:nvSpPr>
        <p:spPr>
          <a:xfrm>
            <a:off x="5229576" y="2131966"/>
            <a:ext cx="179572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чреждений  </a:t>
            </a:r>
            <a:r>
              <a:rPr lang="ru-RU" sz="1100" b="1" spc="-20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ФКиС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4" name="Рисунок 273" descr="Футбольный мяч со сплошной заливкой">
            <a:extLst>
              <a:ext uri="{FF2B5EF4-FFF2-40B4-BE49-F238E27FC236}">
                <a16:creationId xmlns="" xmlns:a16="http://schemas.microsoft.com/office/drawing/2014/main" id="{4F199496-B661-D254-DD27-BB53D9A49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73022" y="1137955"/>
            <a:ext cx="360000" cy="360000"/>
          </a:xfrm>
          <a:prstGeom prst="rect">
            <a:avLst/>
          </a:prstGeom>
        </p:spPr>
      </p:pic>
      <p:pic>
        <p:nvPicPr>
          <p:cNvPr id="276" name="Рисунок 275" descr="Мольберт со сплошной заливкой">
            <a:extLst>
              <a:ext uri="{FF2B5EF4-FFF2-40B4-BE49-F238E27FC236}">
                <a16:creationId xmlns="" xmlns:a16="http://schemas.microsoft.com/office/drawing/2014/main" id="{B52A2E31-72C8-3565-419D-42E3EC486F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14201" y="1096042"/>
            <a:ext cx="360000" cy="36000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="" xmlns:a16="http://schemas.microsoft.com/office/drawing/2014/main" id="{B38CFC4B-4571-DF22-142C-09FDD201865C}"/>
              </a:ext>
            </a:extLst>
          </p:cNvPr>
          <p:cNvSpPr txBox="1"/>
          <p:nvPr/>
        </p:nvSpPr>
        <p:spPr>
          <a:xfrm>
            <a:off x="5229576" y="2583209"/>
            <a:ext cx="1844721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спортивные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</a:t>
            </a:r>
          </a:p>
          <a:p>
            <a:pPr>
              <a:lnSpc>
                <a:spcPts val="1220"/>
              </a:lnSpc>
            </a:pP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164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лоскостных спортивных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ооружений</a:t>
            </a:r>
          </a:p>
          <a:p>
            <a:pPr>
              <a:lnSpc>
                <a:spcPts val="1220"/>
              </a:lnSpc>
            </a:pPr>
            <a:endParaRPr lang="ru-RU" sz="11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футбольных полей</a:t>
            </a:r>
          </a:p>
          <a:p>
            <a:pPr>
              <a:lnSpc>
                <a:spcPts val="1220"/>
              </a:lnSpc>
            </a:pPr>
            <a:endParaRPr lang="ru-RU" sz="11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бассейнов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endParaRPr lang="ru-RU" sz="16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спортивный зал</a:t>
            </a:r>
          </a:p>
          <a:p>
            <a:pPr>
              <a:lnSpc>
                <a:spcPts val="1220"/>
              </a:lnSpc>
            </a:pP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9" name="TextBox 278">
            <a:extLst>
              <a:ext uri="{FF2B5EF4-FFF2-40B4-BE49-F238E27FC236}">
                <a16:creationId xmlns="" xmlns:a16="http://schemas.microsoft.com/office/drawing/2014/main" id="{E9931E13-1699-746E-1C30-75E37FBCB28F}"/>
              </a:ext>
            </a:extLst>
          </p:cNvPr>
          <p:cNvSpPr txBox="1"/>
          <p:nvPr/>
        </p:nvSpPr>
        <p:spPr>
          <a:xfrm>
            <a:off x="5219076" y="4427240"/>
            <a:ext cx="1844720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1220"/>
              </a:lnSpc>
            </a:pPr>
            <a:endParaRPr lang="ru-RU" sz="1100" b="1" spc="-2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6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стадион с трибунами</a:t>
            </a:r>
          </a:p>
          <a:p>
            <a:pPr>
              <a:lnSpc>
                <a:spcPts val="1220"/>
              </a:lnSpc>
            </a:pPr>
            <a:endParaRPr lang="ru-RU" sz="1100" b="1" spc="-2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6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ледовая арена</a:t>
            </a:r>
          </a:p>
          <a:p>
            <a:pPr>
              <a:lnSpc>
                <a:spcPts val="1220"/>
              </a:lnSpc>
            </a:pP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6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лыжная база</a:t>
            </a:r>
          </a:p>
          <a:p>
            <a:pPr>
              <a:lnSpc>
                <a:spcPts val="1220"/>
              </a:lnSpc>
            </a:pPr>
            <a:endParaRPr lang="ru-RU" sz="16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6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тира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CF7EBCB-0047-BF7A-CCD7-E1BE587BE034}"/>
              </a:ext>
            </a:extLst>
          </p:cNvPr>
          <p:cNvSpPr txBox="1"/>
          <p:nvPr/>
        </p:nvSpPr>
        <p:spPr>
          <a:xfrm>
            <a:off x="780287" y="6497838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ЛЕНИНСК-КУЗНЕЦКОГО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51608" y="1892899"/>
            <a:ext cx="2393900" cy="431834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600" b="1" dirty="0" smtClean="0">
                <a:solidFill>
                  <a:srgbClr val="253AA1"/>
                </a:solidFill>
              </a:rPr>
              <a:t>46                </a:t>
            </a:r>
            <a:r>
              <a:rPr lang="ru-RU" sz="1600" b="1" dirty="0" smtClean="0">
                <a:solidFill>
                  <a:schemeClr val="bg1">
                    <a:lumMod val="65000"/>
                  </a:schemeClr>
                </a:solidFill>
              </a:rPr>
              <a:t>5 752</a:t>
            </a:r>
            <a:endParaRPr lang="ru-RU" sz="1600" b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        </a:t>
            </a:r>
            <a:r>
              <a:rPr lang="ru-RU" sz="11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  <a:p>
            <a:r>
              <a:rPr lang="ru-RU" sz="9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</a:t>
            </a:r>
            <a:r>
              <a:rPr lang="ru-RU" sz="1100" b="1" dirty="0" smtClean="0">
                <a:solidFill>
                  <a:srgbClr val="253AA1"/>
                </a:solidFill>
              </a:rPr>
              <a:t>     </a:t>
            </a:r>
            <a:r>
              <a:rPr lang="ru-RU" sz="11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ru-RU" sz="1100" b="1" dirty="0" smtClean="0">
                <a:solidFill>
                  <a:srgbClr val="253AA1"/>
                </a:solidFill>
              </a:rPr>
              <a:t>     </a:t>
            </a:r>
          </a:p>
          <a:p>
            <a:r>
              <a:rPr lang="ru-RU" sz="9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r>
              <a:rPr lang="ru-RU" sz="1100" b="1" dirty="0" smtClean="0">
                <a:solidFill>
                  <a:srgbClr val="253AA1"/>
                </a:solidFill>
              </a:rPr>
              <a:t>      </a:t>
            </a:r>
          </a:p>
          <a:p>
            <a:r>
              <a:rPr lang="ru-RU" sz="1600" b="1" dirty="0" smtClean="0">
                <a:solidFill>
                  <a:srgbClr val="253AA1"/>
                </a:solidFill>
              </a:rPr>
              <a:t>5                   </a:t>
            </a:r>
            <a:r>
              <a:rPr lang="ru-RU" sz="1600" b="1" dirty="0" smtClean="0">
                <a:solidFill>
                  <a:schemeClr val="bg1">
                    <a:lumMod val="65000"/>
                  </a:schemeClr>
                </a:solidFill>
              </a:rPr>
              <a:t>7 833</a:t>
            </a:r>
          </a:p>
          <a:p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  <a:r>
              <a:rPr lang="ru-RU" sz="1100" b="1" dirty="0" smtClean="0">
                <a:solidFill>
                  <a:srgbClr val="253AA1"/>
                </a:solidFill>
              </a:rPr>
              <a:t>    </a:t>
            </a:r>
            <a:r>
              <a:rPr lang="ru-RU" sz="11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9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дополнительного      </a:t>
            </a:r>
          </a:p>
          <a:p>
            <a:r>
              <a:rPr lang="ru-RU" sz="9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  <a:p>
            <a:r>
              <a:rPr lang="ru-RU" sz="1600" b="1" dirty="0" smtClean="0">
                <a:solidFill>
                  <a:srgbClr val="253AA1"/>
                </a:solidFill>
              </a:rPr>
              <a:t>41                 </a:t>
            </a:r>
            <a:r>
              <a:rPr lang="ru-RU" sz="1600" b="1" dirty="0" smtClean="0">
                <a:solidFill>
                  <a:schemeClr val="bg1">
                    <a:lumMod val="65000"/>
                  </a:schemeClr>
                </a:solidFill>
              </a:rPr>
              <a:t>17 306</a:t>
            </a:r>
          </a:p>
          <a:p>
            <a:r>
              <a:rPr lang="ru-RU" sz="1100" b="1" dirty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чреждение          </a:t>
            </a:r>
            <a:r>
              <a:rPr lang="ru-RU" sz="11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  <a:r>
              <a:rPr lang="ru-RU" sz="1100" b="1" dirty="0" smtClean="0">
                <a:solidFill>
                  <a:schemeClr val="bg1">
                    <a:lumMod val="65000"/>
                  </a:schemeClr>
                </a:solidFill>
              </a:rPr>
              <a:t>                    </a:t>
            </a:r>
            <a:r>
              <a:rPr lang="ru-RU" sz="9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 </a:t>
            </a:r>
          </a:p>
          <a:p>
            <a:r>
              <a:rPr lang="ru-RU" sz="9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  <a:p>
            <a:r>
              <a:rPr lang="ru-RU" sz="1600" b="1" dirty="0" smtClean="0">
                <a:solidFill>
                  <a:srgbClr val="253AA1"/>
                </a:solidFill>
              </a:rPr>
              <a:t>1                   </a:t>
            </a:r>
            <a:r>
              <a:rPr lang="ru-RU" sz="1600" b="1" dirty="0" smtClean="0">
                <a:solidFill>
                  <a:schemeClr val="bg1">
                    <a:lumMod val="65000"/>
                  </a:schemeClr>
                </a:solidFill>
              </a:rPr>
              <a:t>200</a:t>
            </a:r>
          </a:p>
          <a:p>
            <a:r>
              <a:rPr lang="ru-RU" sz="1100" b="1" dirty="0" smtClean="0">
                <a:solidFill>
                  <a:srgbClr val="253AA1"/>
                </a:solidFill>
              </a:rPr>
              <a:t>детский                 </a:t>
            </a:r>
            <a:r>
              <a:rPr lang="ru-RU" sz="11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</a:t>
            </a:r>
          </a:p>
          <a:p>
            <a:r>
              <a:rPr lang="ru-RU" sz="1100" b="1" dirty="0">
                <a:solidFill>
                  <a:srgbClr val="253AA1"/>
                </a:solidFill>
              </a:rPr>
              <a:t>л</a:t>
            </a:r>
            <a:r>
              <a:rPr lang="ru-RU" sz="1100" b="1" dirty="0" smtClean="0">
                <a:solidFill>
                  <a:srgbClr val="253AA1"/>
                </a:solidFill>
              </a:rPr>
              <a:t>агерь</a:t>
            </a:r>
          </a:p>
          <a:p>
            <a:r>
              <a:rPr lang="ru-RU" sz="16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детский дом      </a:t>
            </a:r>
            <a:r>
              <a:rPr lang="ru-RU" sz="16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</a:p>
          <a:p>
            <a:r>
              <a:rPr lang="ru-RU" sz="11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место</a:t>
            </a:r>
            <a:endParaRPr lang="ru-RU" sz="11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1600" b="1" dirty="0" smtClean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            </a:t>
            </a:r>
            <a:endParaRPr lang="ru-RU" sz="1100" b="1" dirty="0" smtClean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профессионального </a:t>
            </a:r>
          </a:p>
          <a:p>
            <a:r>
              <a:rPr lang="ru-RU" sz="900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  <a:p>
            <a:endParaRPr lang="ru-RU" sz="1100" b="1" dirty="0">
              <a:solidFill>
                <a:srgbClr val="253AA1"/>
              </a:solidFill>
            </a:endParaRPr>
          </a:p>
        </p:txBody>
      </p:sp>
      <p:cxnSp>
        <p:nvCxnSpPr>
          <p:cNvPr id="8" name="Прямая соединительная линия 7"/>
          <p:cNvCxnSpPr>
            <a:stCxn id="2" idx="0"/>
            <a:endCxn id="2" idx="2"/>
          </p:cNvCxnSpPr>
          <p:nvPr/>
        </p:nvCxnSpPr>
        <p:spPr>
          <a:xfrm>
            <a:off x="1748558" y="1892899"/>
            <a:ext cx="0" cy="43183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249" idx="0"/>
            <a:endCxn id="249" idx="2"/>
          </p:cNvCxnSpPr>
          <p:nvPr/>
        </p:nvCxnSpPr>
        <p:spPr>
          <a:xfrm>
            <a:off x="8494201" y="1892899"/>
            <a:ext cx="0" cy="43635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9306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60386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ОЦЕНКА УСЛУГ ПО ЖИЗНЕОБЕСПЕЧЕНИЮ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8</a:t>
            </a:fld>
            <a:endParaRPr lang="x-none"/>
          </a:p>
        </p:txBody>
      </p:sp>
      <p:sp>
        <p:nvSpPr>
          <p:cNvPr id="5" name="Прямоугольник 4"/>
          <p:cNvSpPr/>
          <p:nvPr/>
        </p:nvSpPr>
        <p:spPr>
          <a:xfrm>
            <a:off x="531694" y="6474810"/>
            <a:ext cx="4953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ЛЕНИНСК-КУЗНЕЦКОГО МУНИЦИПАЛЬНОГО ОКРУГА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3928" y="1130601"/>
            <a:ext cx="3330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ТРАНСПОРТНОЕ ОБСЛУЖИВАНИЕ</a:t>
            </a:r>
          </a:p>
          <a:p>
            <a:endParaRPr lang="ru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355342832"/>
              </p:ext>
            </p:extLst>
          </p:nvPr>
        </p:nvGraphicFramePr>
        <p:xfrm>
          <a:off x="436728" y="1530711"/>
          <a:ext cx="4244453" cy="1071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Прямоугольник 8"/>
          <p:cNvSpPr/>
          <p:nvPr/>
        </p:nvSpPr>
        <p:spPr>
          <a:xfrm rot="10800000" flipH="1" flipV="1">
            <a:off x="720079" y="2736026"/>
            <a:ext cx="3063923" cy="302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ТЕПЛОСНАБЖЕНИЯ</a:t>
            </a:r>
          </a:p>
          <a:p>
            <a:pPr algn="ctr"/>
            <a:endParaRPr lang="ru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018800149"/>
              </p:ext>
            </p:extLst>
          </p:nvPr>
        </p:nvGraphicFramePr>
        <p:xfrm>
          <a:off x="440140" y="3218821"/>
          <a:ext cx="4237630" cy="1155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854889" y="1207546"/>
            <a:ext cx="24416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ВОДОСНАБЖЕНИЯ</a:t>
            </a:r>
            <a:endParaRPr lang="ru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251714614"/>
              </p:ext>
            </p:extLst>
          </p:nvPr>
        </p:nvGraphicFramePr>
        <p:xfrm>
          <a:off x="5164867" y="1530711"/>
          <a:ext cx="4476465" cy="1110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064433" y="2792780"/>
            <a:ext cx="26661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ЭЛЕКТРОСНАБЖЕНИЯ</a:t>
            </a:r>
            <a:endParaRPr lang="ru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549493893"/>
              </p:ext>
            </p:extLst>
          </p:nvPr>
        </p:nvGraphicFramePr>
        <p:xfrm>
          <a:off x="5153417" y="3253681"/>
          <a:ext cx="4510586" cy="1154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050429" y="4510861"/>
            <a:ext cx="24032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ГАЗОСНАБЖЕНИЯ</a:t>
            </a:r>
            <a:endParaRPr lang="ru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391068476"/>
              </p:ext>
            </p:extLst>
          </p:nvPr>
        </p:nvGraphicFramePr>
        <p:xfrm>
          <a:off x="446774" y="4920018"/>
          <a:ext cx="4224362" cy="117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6075653" y="4511145"/>
            <a:ext cx="26548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АВТОМОБИЛЬНЫХ ДОРОГ</a:t>
            </a:r>
            <a:endParaRPr lang="ru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267701172"/>
              </p:ext>
            </p:extLst>
          </p:nvPr>
        </p:nvGraphicFramePr>
        <p:xfrm>
          <a:off x="5152030" y="4892722"/>
          <a:ext cx="4490113" cy="1160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801168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9</a:t>
            </a:fld>
            <a:endParaRPr lang="x-none"/>
          </a:p>
        </p:txBody>
      </p:sp>
      <p:sp>
        <p:nvSpPr>
          <p:cNvPr id="5" name="Прямоугольник 4"/>
          <p:cNvSpPr/>
          <p:nvPr/>
        </p:nvSpPr>
        <p:spPr>
          <a:xfrm>
            <a:off x="938424" y="473838"/>
            <a:ext cx="47260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ДОСТОПРИМЕЧАТЕЛЬНОСТИ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09" y="983619"/>
            <a:ext cx="1920406" cy="1658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023" y="1078687"/>
            <a:ext cx="1981200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1" y="2699275"/>
            <a:ext cx="1920875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1" y="4256775"/>
            <a:ext cx="1920875" cy="170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046" y="2736922"/>
            <a:ext cx="1981200" cy="1456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002" y="4244704"/>
            <a:ext cx="1909243" cy="171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1" y="6485175"/>
            <a:ext cx="7383462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637" y="3434242"/>
            <a:ext cx="2025875" cy="1474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518513" y="4441046"/>
            <a:ext cx="962167" cy="4905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МЕЧЕТЬ «</a:t>
            </a: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МУХАРРАМ</a:t>
            </a:r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г. Ленинск-Кузнецкий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92638" y="4952827"/>
            <a:ext cx="2025874" cy="1620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518513" y="5810683"/>
            <a:ext cx="962167" cy="668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ХРАМ </a:t>
            </a: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ПОКРОВА</a:t>
            </a:r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ПРЕСВЯТОЙ БОГОРОДИЦЫ г. Полысаево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638" y="1874024"/>
            <a:ext cx="2025875" cy="1491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584440" y="2903890"/>
            <a:ext cx="11998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ЦЕРКОВЬ</a:t>
            </a:r>
          </a:p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ТРОИЦЫ</a:t>
            </a:r>
          </a:p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ЖИВОНАЧАЛЬНОЙ с. Красное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638" y="341513"/>
            <a:ext cx="2025875" cy="1474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18513" y="1398896"/>
            <a:ext cx="1406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ЭКОТРОПА</a:t>
            </a:r>
          </a:p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«КОКУЙСКОЕ БОЛОТО»</a:t>
            </a:r>
          </a:p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с. Красное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04702" y="5024872"/>
            <a:ext cx="12222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 ШАХТЕРСКОЙ СЛАВЫ КОЛЬЧУГИНСКОГО РУДНИКА </a:t>
            </a:r>
          </a:p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Ленинск-Кузнецкий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59103" y="3446193"/>
            <a:ext cx="907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ЦЕРКОВЬ НИКОЛАЯ ЧУДОТВОРЦА</a:t>
            </a:r>
          </a:p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Полысаево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6275" y="1692322"/>
            <a:ext cx="12828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СВЯТО-СЕРАФИМО-    ПОКРОВСКИЙ ЖЕНСКИЙ     МОНАСТЫРЬ</a:t>
            </a:r>
          </a:p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г. Ленинск-</a:t>
            </a:r>
          </a:p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Кузнецкий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81596" y="5239957"/>
            <a:ext cx="1156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ВЫСТАВОЧНЫЙ</a:t>
            </a:r>
          </a:p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ЗАЛ</a:t>
            </a:r>
          </a:p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Ленинск-</a:t>
            </a:r>
          </a:p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Кузнецкий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94756" y="3492015"/>
            <a:ext cx="1100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КРАЕВЕДЧЕСКИЙ МУЗЕЙ</a:t>
            </a:r>
          </a:p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Ленинск-</a:t>
            </a:r>
          </a:p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Кузнецкий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25517" y="1972100"/>
            <a:ext cx="11256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 ИСТОРИИ</a:t>
            </a:r>
          </a:p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КРЕСТЬЯНСКОГО </a:t>
            </a:r>
          </a:p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БЫТА СЕЛА </a:t>
            </a:r>
          </a:p>
          <a:p>
            <a:r>
              <a:rPr lang="ru-RU" sz="800" b="1" dirty="0" smtClean="0">
                <a:solidFill>
                  <a:srgbClr val="253A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КРАСНОГО</a:t>
            </a:r>
            <a:endParaRPr lang="ru-RU" sz="800" b="1" dirty="0">
              <a:solidFill>
                <a:srgbClr val="253A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9979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34628</TotalTime>
  <Words>2917</Words>
  <Application>Microsoft Office PowerPoint</Application>
  <PresentationFormat>Лист A4 (210x297 мм)</PresentationFormat>
  <Paragraphs>925</Paragraphs>
  <Slides>27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ОЦЕНКА УСЛУГ ПО ЖИЗНЕОБЕСПЕЧЕНИЮ</vt:lpstr>
      <vt:lpstr>Презентация PowerPoint</vt:lpstr>
      <vt:lpstr>Презентация PowerPoint</vt:lpstr>
      <vt:lpstr>SWOT-АНАЛИЗ муниципального образования «Ленинск-Кузнецкий муниципальный округ»</vt:lpstr>
      <vt:lpstr>Презентация PowerPoint</vt:lpstr>
      <vt:lpstr>РАЗВИТИЕ АГРАРНОГО КОМПЛЕКСА</vt:lpstr>
      <vt:lpstr>Презентация PowerPoint</vt:lpstr>
      <vt:lpstr>Презентация PowerPoint</vt:lpstr>
      <vt:lpstr>  РЕАЛИЗУЕМЫЕ И ПЛАНИРУЕМЫЕ К РЕАЛИЗАЦИИ ИНВЕСТИЦИОННЫЕ ПРОЕКТЫ </vt:lpstr>
      <vt:lpstr>РЕАЛИЗОВАННЫЕ ИНВЕСТИЦИОННЫЕ ПРОЕКТЫ</vt:lpstr>
      <vt:lpstr>ГЛАВНЫЕ ДОСТИЖЕНИЯ</vt:lpstr>
      <vt:lpstr>Презентация PowerPoint</vt:lpstr>
      <vt:lpstr>ОСНОВНЫЕ НАПРАВЛЕНИЯ ИНВЕСТИЦИОННОЙ ПОЛИТИКИ</vt:lpstr>
      <vt:lpstr>РИСКИ РЕАЛИЗАЦИИ ИНВЕСТИЦИОННЫХ ПРОЕКТОВ</vt:lpstr>
      <vt:lpstr>МУНИЦИПАЛЬНАЯ ПОДДЕРЖКА ИНВЕСТИЦИОННЫХ ПРОЕКТОВ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 Гугнина</dc:creator>
  <cp:lastModifiedBy>Мария В. Печкова</cp:lastModifiedBy>
  <cp:revision>732</cp:revision>
  <cp:lastPrinted>2026-03-26T04:31:57Z</cp:lastPrinted>
  <dcterms:created xsi:type="dcterms:W3CDTF">2023-11-22T14:19:10Z</dcterms:created>
  <dcterms:modified xsi:type="dcterms:W3CDTF">2026-05-25T09:28:00Z</dcterms:modified>
</cp:coreProperties>
</file>